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51" r:id="rId2"/>
    <p:sldId id="424" r:id="rId3"/>
    <p:sldId id="417" r:id="rId4"/>
    <p:sldId id="416" r:id="rId5"/>
    <p:sldId id="422" r:id="rId6"/>
    <p:sldId id="389" r:id="rId7"/>
    <p:sldId id="426" r:id="rId8"/>
    <p:sldId id="425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B63"/>
    <a:srgbClr val="BC2842"/>
    <a:srgbClr val="376092"/>
    <a:srgbClr val="10253F"/>
    <a:srgbClr val="000000"/>
    <a:srgbClr val="333F50"/>
    <a:srgbClr val="A6A6A6"/>
    <a:srgbClr val="8EB4E3"/>
    <a:srgbClr val="358B45"/>
    <a:srgbClr val="3FA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2" autoAdjust="0"/>
    <p:restoredTop sz="94056" autoAdjust="0"/>
  </p:normalViewPr>
  <p:slideViewPr>
    <p:cSldViewPr>
      <p:cViewPr varScale="1">
        <p:scale>
          <a:sx n="102" d="100"/>
          <a:sy n="102" d="100"/>
        </p:scale>
        <p:origin x="-8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D4ADE-22D2-4B5C-9FAB-1C4B7933A31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0E94F9-A5CF-4852-B0D1-8DC83B152E59}">
      <dgm:prSet phldrT="[Текст]" custT="1"/>
      <dgm:spPr>
        <a:solidFill>
          <a:srgbClr val="D94B63"/>
        </a:solidFill>
      </dgm:spPr>
      <dgm:t>
        <a:bodyPr/>
        <a:lstStyle/>
        <a:p>
          <a:r>
            <a:rPr lang="ru-RU" sz="1800" b="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Удобство</a:t>
          </a:r>
        </a:p>
        <a:p>
          <a:r>
            <a:rPr lang="ru-RU" sz="1800" b="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Гибкость</a:t>
          </a:r>
        </a:p>
        <a:p>
          <a:r>
            <a:rPr lang="ru-RU" sz="1800" b="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Лояльность</a:t>
          </a:r>
          <a:r>
            <a:rPr lang="ru-RU" sz="1800" b="0" dirty="0" smtClean="0">
              <a:solidFill>
                <a:srgbClr val="FF0000"/>
              </a:solidFill>
              <a:effectLst/>
              <a:latin typeface="Georgia" pitchFamily="18" charset="0"/>
              <a:cs typeface="Times New Roman" pitchFamily="18" charset="0"/>
            </a:rPr>
            <a:t> </a:t>
          </a:r>
          <a:endParaRPr lang="ru-RU" sz="1800" b="0" dirty="0">
            <a:solidFill>
              <a:srgbClr val="FF0000"/>
            </a:solidFill>
            <a:effectLst/>
            <a:latin typeface="Georgia" pitchFamily="18" charset="0"/>
            <a:cs typeface="Times New Roman" pitchFamily="18" charset="0"/>
          </a:endParaRPr>
        </a:p>
      </dgm:t>
    </dgm:pt>
    <dgm:pt modelId="{9B1EFFB9-78AF-40D4-94CE-014AC3EB3582}" type="parTrans" cxnId="{44CC4BD3-EB2A-42A1-A138-92E2C03B8E98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3281AD2D-85D6-4BC2-81E6-6F24F1DA1D72}" type="sibTrans" cxnId="{44CC4BD3-EB2A-42A1-A138-92E2C03B8E98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59E47020-FB7C-4199-A7DD-8168E9E808F8}">
      <dgm:prSet custT="1"/>
      <dgm:spPr/>
      <dgm:t>
        <a:bodyPr/>
        <a:lstStyle/>
        <a:p>
          <a:r>
            <a:rPr lang="ru-RU" sz="900" b="0" dirty="0" smtClean="0">
              <a:effectLst/>
              <a:latin typeface="Georgia" pitchFamily="18" charset="0"/>
              <a:cs typeface="Times New Roman" pitchFamily="18" charset="0"/>
            </a:rPr>
            <a:t>Банковские гарантии</a:t>
          </a:r>
          <a:endParaRPr lang="ru-RU" sz="9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120098DD-3BF8-4E0E-8AD4-812F9B303091}" type="parTrans" cxnId="{B0C9F1DE-233F-42BF-8D46-8E80F412E923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6392E0E6-9370-4501-8B35-94C14858AD63}" type="sibTrans" cxnId="{B0C9F1DE-233F-42BF-8D46-8E80F412E923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199860BB-AA83-4219-AEFE-FAC703344544}">
      <dgm:prSet custT="1"/>
      <dgm:spPr/>
      <dgm:t>
        <a:bodyPr/>
        <a:lstStyle/>
        <a:p>
          <a:r>
            <a:rPr lang="ru-RU" sz="1000" b="0" dirty="0" err="1" smtClean="0">
              <a:effectLst/>
              <a:latin typeface="Georgia" pitchFamily="18" charset="0"/>
              <a:cs typeface="Times New Roman" pitchFamily="18" charset="0"/>
            </a:rPr>
            <a:t>Эквайринг</a:t>
          </a:r>
          <a:endParaRPr lang="ru-RU" sz="10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E17B2BBC-AF1D-4A4C-9ECC-66185F7D8DCD}" type="parTrans" cxnId="{1C657DE1-4826-4676-B496-BAB23DC87AF4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FA37E808-EC7F-4C13-A63B-4649352DBF86}" type="sibTrans" cxnId="{1C657DE1-4826-4676-B496-BAB23DC87AF4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5B1C679A-C2AF-44BF-86CE-D30D0F728825}">
      <dgm:prSet custT="1"/>
      <dgm:spPr/>
      <dgm:t>
        <a:bodyPr/>
        <a:lstStyle/>
        <a:p>
          <a:r>
            <a:rPr lang="ru-RU" sz="900" b="0" dirty="0" smtClean="0">
              <a:effectLst/>
              <a:latin typeface="Georgia" pitchFamily="18" charset="0"/>
              <a:cs typeface="Times New Roman" pitchFamily="18" charset="0"/>
            </a:rPr>
            <a:t>Зарплатные проекты</a:t>
          </a:r>
          <a:endParaRPr lang="ru-RU" sz="9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8462F15C-9154-4152-8EA7-9328DEFCAAF9}" type="parTrans" cxnId="{CEDFD13F-0258-4109-B43C-73330EC56804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D7122CEC-FB91-4549-9985-86DCED99C2DE}" type="sibTrans" cxnId="{CEDFD13F-0258-4109-B43C-73330EC56804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BF6779E7-DD26-47E6-9832-E9F150A85A93}">
      <dgm:prSet custT="1"/>
      <dgm:spPr/>
      <dgm:t>
        <a:bodyPr/>
        <a:lstStyle/>
        <a:p>
          <a:r>
            <a:rPr lang="ru-RU" sz="800" b="0" dirty="0" smtClean="0">
              <a:effectLst/>
              <a:latin typeface="Georgia" pitchFamily="18" charset="0"/>
              <a:cs typeface="Times New Roman" pitchFamily="18" charset="0"/>
            </a:rPr>
            <a:t>Партнерские программы</a:t>
          </a:r>
          <a:endParaRPr lang="ru-RU" sz="8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D96CEB5D-D35D-4785-9504-21F65BBA4823}" type="parTrans" cxnId="{73F97559-A719-41D8-ADDB-6B32179AFCA9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64B25740-9407-41B2-9F2A-01FA198996B8}" type="sibTrans" cxnId="{73F97559-A719-41D8-ADDB-6B32179AFCA9}">
      <dgm:prSet/>
      <dgm:spPr/>
      <dgm:t>
        <a:bodyPr/>
        <a:lstStyle/>
        <a:p>
          <a:endParaRPr lang="ru-RU" sz="1200" b="0">
            <a:latin typeface="Georgia" pitchFamily="18" charset="0"/>
            <a:cs typeface="Times New Roman" panose="02020603050405020304" pitchFamily="18" charset="0"/>
          </a:endParaRPr>
        </a:p>
      </dgm:t>
    </dgm:pt>
    <dgm:pt modelId="{6EE1E952-8E6C-4E82-BA30-7D40417F3DEF}">
      <dgm:prSet custT="1"/>
      <dgm:spPr/>
      <dgm:t>
        <a:bodyPr/>
        <a:lstStyle/>
        <a:p>
          <a:r>
            <a:rPr lang="ru-RU" sz="1100" b="0" dirty="0" smtClean="0">
              <a:effectLst/>
              <a:latin typeface="Georgia" pitchFamily="18" charset="0"/>
              <a:cs typeface="Times New Roman" pitchFamily="18" charset="0"/>
            </a:rPr>
            <a:t>Депозиты</a:t>
          </a:r>
          <a:endParaRPr lang="ru-RU" sz="11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D7C1B5D9-EF74-407E-8DEC-BBCF4CB63852}" type="parTrans" cxnId="{98F9FFA5-E30E-4948-B54F-36B0502F6814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0F07E314-35A8-4953-8F5E-DF62E09B0030}" type="sibTrans" cxnId="{98F9FFA5-E30E-4948-B54F-36B0502F6814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81902AFD-7AE6-4DB2-882D-B85E5755222B}">
      <dgm:prSet custT="1"/>
      <dgm:spPr/>
      <dgm:t>
        <a:bodyPr/>
        <a:lstStyle/>
        <a:p>
          <a:r>
            <a:rPr lang="ru-RU" sz="700" b="0" dirty="0" smtClean="0">
              <a:effectLst/>
              <a:latin typeface="Georgia" pitchFamily="18" charset="0"/>
              <a:cs typeface="Times New Roman" pitchFamily="18" charset="0"/>
            </a:rPr>
            <a:t>Банковское сопровождение контракта</a:t>
          </a:r>
          <a:endParaRPr lang="ru-RU" sz="7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812E75CF-46ED-4106-9D97-ED1EB8FEE66D}" type="parTrans" cxnId="{42C083C2-4D9A-4746-B5CE-849C20A50D9F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D0FDD4AE-3EB2-4950-B187-E03580D10A76}" type="sibTrans" cxnId="{42C083C2-4D9A-4746-B5CE-849C20A50D9F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DB57BE9B-99B3-46ED-822B-819C58E3B176}">
      <dgm:prSet custT="1"/>
      <dgm:spPr/>
      <dgm:t>
        <a:bodyPr/>
        <a:lstStyle/>
        <a:p>
          <a:r>
            <a:rPr lang="ru-RU" sz="700" b="0" dirty="0" smtClean="0">
              <a:effectLst/>
              <a:latin typeface="Georgia" pitchFamily="18" charset="0"/>
              <a:cs typeface="Times New Roman" pitchFamily="18" charset="0"/>
            </a:rPr>
            <a:t>Расчетно-кассовое обслуживание</a:t>
          </a:r>
          <a:endParaRPr lang="ru-RU" sz="7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0E22D29E-2957-4B97-88BC-F68D4F3BCA21}" type="parTrans" cxnId="{A62A4E2B-4429-49EF-9A40-B9D61B1F427A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8F13D463-26A8-4FA7-BD71-77ED1CDE2D5E}" type="sibTrans" cxnId="{A62A4E2B-4429-49EF-9A40-B9D61B1F427A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0DC80027-FAAF-4E81-A5AD-4E3A82CA0FB0}">
      <dgm:prSet custT="1"/>
      <dgm:spPr/>
      <dgm:t>
        <a:bodyPr/>
        <a:lstStyle/>
        <a:p>
          <a:r>
            <a:rPr lang="ru-RU" sz="700" b="0" dirty="0" smtClean="0">
              <a:effectLst/>
              <a:latin typeface="Georgia" pitchFamily="18" charset="0"/>
              <a:cs typeface="Times New Roman" pitchFamily="18" charset="0"/>
            </a:rPr>
            <a:t>Дистанционное банковское обслуживание</a:t>
          </a:r>
          <a:endParaRPr lang="ru-RU" sz="700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F5BCAA4E-FE26-4766-8650-C2205A7D8403}" type="parTrans" cxnId="{A130169C-7702-4995-A6C1-11FAECB2355D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0886D225-7960-4730-95A4-02245E8E56EC}" type="sibTrans" cxnId="{A130169C-7702-4995-A6C1-11FAECB2355D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17BEAC64-0E23-4877-A48B-C2A703DF5B64}">
      <dgm:prSet/>
      <dgm:spPr/>
      <dgm:t>
        <a:bodyPr/>
        <a:lstStyle/>
        <a:p>
          <a:r>
            <a:rPr lang="ru-RU" b="0" dirty="0" smtClean="0">
              <a:effectLst/>
              <a:latin typeface="Georgia" pitchFamily="18" charset="0"/>
              <a:cs typeface="Times New Roman" pitchFamily="18" charset="0"/>
            </a:rPr>
            <a:t>Кредиты</a:t>
          </a:r>
          <a:endParaRPr lang="ru-RU" b="0" dirty="0">
            <a:effectLst/>
            <a:latin typeface="Georgia" pitchFamily="18" charset="0"/>
            <a:cs typeface="Times New Roman" pitchFamily="18" charset="0"/>
          </a:endParaRPr>
        </a:p>
      </dgm:t>
    </dgm:pt>
    <dgm:pt modelId="{A20397FA-B7EB-458C-8F13-1A5209AE8350}" type="parTrans" cxnId="{8B36FC92-FC8F-41AB-B953-8605A3927B87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4ABC8C77-69CB-485F-80D4-AEB4461B3769}" type="sibTrans" cxnId="{8B36FC92-FC8F-41AB-B953-8605A3927B87}">
      <dgm:prSet/>
      <dgm:spPr/>
      <dgm:t>
        <a:bodyPr/>
        <a:lstStyle/>
        <a:p>
          <a:endParaRPr lang="ru-RU">
            <a:latin typeface="Georgia" pitchFamily="18" charset="0"/>
          </a:endParaRPr>
        </a:p>
      </dgm:t>
    </dgm:pt>
    <dgm:pt modelId="{75C95F1B-0406-49E9-827F-F661475C0F66}" type="pres">
      <dgm:prSet presAssocID="{EA6D4ADE-22D2-4B5C-9FAB-1C4B7933A3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CF75D1-5F13-4B52-AEB3-4A6B81802103}" type="pres">
      <dgm:prSet presAssocID="{020E94F9-A5CF-4852-B0D1-8DC83B152E59}" presName="centerShape" presStyleLbl="node0" presStyleIdx="0" presStyleCnt="1" custScaleX="156933" custScaleY="154033"/>
      <dgm:spPr/>
      <dgm:t>
        <a:bodyPr/>
        <a:lstStyle/>
        <a:p>
          <a:endParaRPr lang="ru-RU"/>
        </a:p>
      </dgm:t>
    </dgm:pt>
    <dgm:pt modelId="{2BBEBCDB-292B-4F0F-9141-6F59245C3514}" type="pres">
      <dgm:prSet presAssocID="{6EE1E952-8E6C-4E82-BA30-7D40417F3DEF}" presName="node" presStyleLbl="node1" presStyleIdx="0" presStyleCnt="9" custScaleX="111517" custScaleY="115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585BB-F27D-42CB-B2BB-79655C50246F}" type="pres">
      <dgm:prSet presAssocID="{6EE1E952-8E6C-4E82-BA30-7D40417F3DEF}" presName="dummy" presStyleCnt="0"/>
      <dgm:spPr/>
    </dgm:pt>
    <dgm:pt modelId="{6172FEA9-4808-47C4-BA4F-2D051B187672}" type="pres">
      <dgm:prSet presAssocID="{0F07E314-35A8-4953-8F5E-DF62E09B0030}" presName="sibTrans" presStyleLbl="sibTrans2D1" presStyleIdx="0" presStyleCnt="9"/>
      <dgm:spPr/>
      <dgm:t>
        <a:bodyPr/>
        <a:lstStyle/>
        <a:p>
          <a:endParaRPr lang="ru-RU"/>
        </a:p>
      </dgm:t>
    </dgm:pt>
    <dgm:pt modelId="{FD5FBAF2-6D95-401E-BDCA-86CFD79AAAA9}" type="pres">
      <dgm:prSet presAssocID="{17BEAC64-0E23-4877-A48B-C2A703DF5B6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997FB-1148-4F59-A49E-4AD2F87D8CC1}" type="pres">
      <dgm:prSet presAssocID="{17BEAC64-0E23-4877-A48B-C2A703DF5B64}" presName="dummy" presStyleCnt="0"/>
      <dgm:spPr/>
    </dgm:pt>
    <dgm:pt modelId="{19E55A7E-05AC-4340-AD5B-986F76AC9678}" type="pres">
      <dgm:prSet presAssocID="{4ABC8C77-69CB-485F-80D4-AEB4461B3769}" presName="sibTrans" presStyleLbl="sibTrans2D1" presStyleIdx="1" presStyleCnt="9"/>
      <dgm:spPr/>
      <dgm:t>
        <a:bodyPr/>
        <a:lstStyle/>
        <a:p>
          <a:endParaRPr lang="ru-RU"/>
        </a:p>
      </dgm:t>
    </dgm:pt>
    <dgm:pt modelId="{04358B0C-8ED4-4E56-9F35-1597B49753E9}" type="pres">
      <dgm:prSet presAssocID="{59E47020-FB7C-4199-A7DD-8168E9E808F8}" presName="node" presStyleLbl="node1" presStyleIdx="2" presStyleCnt="9" custScaleX="118817" custScaleY="105693" custRadScaleRad="100765" custRadScaleInc="6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F51ED-EA39-4F3C-8D44-E7A651EA42FE}" type="pres">
      <dgm:prSet presAssocID="{59E47020-FB7C-4199-A7DD-8168E9E808F8}" presName="dummy" presStyleCnt="0"/>
      <dgm:spPr/>
    </dgm:pt>
    <dgm:pt modelId="{108C7CA6-ACE8-4B2A-9F96-4E44EF15F981}" type="pres">
      <dgm:prSet presAssocID="{6392E0E6-9370-4501-8B35-94C14858AD63}" presName="sibTrans" presStyleLbl="sibTrans2D1" presStyleIdx="2" presStyleCnt="9"/>
      <dgm:spPr/>
      <dgm:t>
        <a:bodyPr/>
        <a:lstStyle/>
        <a:p>
          <a:endParaRPr lang="ru-RU"/>
        </a:p>
      </dgm:t>
    </dgm:pt>
    <dgm:pt modelId="{19BBF697-7B5B-4E22-8506-D3DC660D8C95}" type="pres">
      <dgm:prSet presAssocID="{81902AFD-7AE6-4DB2-882D-B85E5755222B}" presName="node" presStyleLbl="node1" presStyleIdx="3" presStyleCnt="9" custScaleX="114315" custScaleY="105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324BD-79DD-48E9-9A85-FE2647765940}" type="pres">
      <dgm:prSet presAssocID="{81902AFD-7AE6-4DB2-882D-B85E5755222B}" presName="dummy" presStyleCnt="0"/>
      <dgm:spPr/>
    </dgm:pt>
    <dgm:pt modelId="{2428BB67-FD04-497F-A255-8259CA037C61}" type="pres">
      <dgm:prSet presAssocID="{D0FDD4AE-3EB2-4950-B187-E03580D10A76}" presName="sibTrans" presStyleLbl="sibTrans2D1" presStyleIdx="3" presStyleCnt="9"/>
      <dgm:spPr/>
      <dgm:t>
        <a:bodyPr/>
        <a:lstStyle/>
        <a:p>
          <a:endParaRPr lang="ru-RU"/>
        </a:p>
      </dgm:t>
    </dgm:pt>
    <dgm:pt modelId="{81A2B7F7-550D-4B81-A0A0-8B09EB404F7E}" type="pres">
      <dgm:prSet presAssocID="{DB57BE9B-99B3-46ED-822B-819C58E3B17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04C2C-E5C5-4214-A9DC-E3C748C279FC}" type="pres">
      <dgm:prSet presAssocID="{DB57BE9B-99B3-46ED-822B-819C58E3B176}" presName="dummy" presStyleCnt="0"/>
      <dgm:spPr/>
    </dgm:pt>
    <dgm:pt modelId="{728E58B1-A0DC-4606-B7E4-B73E32DA0941}" type="pres">
      <dgm:prSet presAssocID="{8F13D463-26A8-4FA7-BD71-77ED1CDE2D5E}" presName="sibTrans" presStyleLbl="sibTrans2D1" presStyleIdx="4" presStyleCnt="9"/>
      <dgm:spPr/>
      <dgm:t>
        <a:bodyPr/>
        <a:lstStyle/>
        <a:p>
          <a:endParaRPr lang="ru-RU"/>
        </a:p>
      </dgm:t>
    </dgm:pt>
    <dgm:pt modelId="{7F026949-7AFB-4A2F-864E-64E59036301C}" type="pres">
      <dgm:prSet presAssocID="{0DC80027-FAAF-4E81-A5AD-4E3A82CA0FB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63A63-065E-4C47-AD34-952E1FA2B77D}" type="pres">
      <dgm:prSet presAssocID="{0DC80027-FAAF-4E81-A5AD-4E3A82CA0FB0}" presName="dummy" presStyleCnt="0"/>
      <dgm:spPr/>
    </dgm:pt>
    <dgm:pt modelId="{B6B8610A-A0B5-46AC-83DB-7BEBCEEA3192}" type="pres">
      <dgm:prSet presAssocID="{0886D225-7960-4730-95A4-02245E8E56EC}" presName="sibTrans" presStyleLbl="sibTrans2D1" presStyleIdx="5" presStyleCnt="9"/>
      <dgm:spPr/>
      <dgm:t>
        <a:bodyPr/>
        <a:lstStyle/>
        <a:p>
          <a:endParaRPr lang="ru-RU"/>
        </a:p>
      </dgm:t>
    </dgm:pt>
    <dgm:pt modelId="{4036ADE3-9C18-4334-B5AC-B4C553D26D83}" type="pres">
      <dgm:prSet presAssocID="{199860BB-AA83-4219-AEFE-FAC703344544}" presName="node" presStyleLbl="node1" presStyleIdx="6" presStyleCnt="9" custScaleX="113344" custScaleY="105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61CEE-ECAE-49DD-83A7-F110D8017DF0}" type="pres">
      <dgm:prSet presAssocID="{199860BB-AA83-4219-AEFE-FAC703344544}" presName="dummy" presStyleCnt="0"/>
      <dgm:spPr/>
    </dgm:pt>
    <dgm:pt modelId="{9471FFC6-084C-4099-A918-F3E283C7445B}" type="pres">
      <dgm:prSet presAssocID="{FA37E808-EC7F-4C13-A63B-4649352DBF86}" presName="sibTrans" presStyleLbl="sibTrans2D1" presStyleIdx="6" presStyleCnt="9"/>
      <dgm:spPr/>
      <dgm:t>
        <a:bodyPr/>
        <a:lstStyle/>
        <a:p>
          <a:endParaRPr lang="ru-RU"/>
        </a:p>
      </dgm:t>
    </dgm:pt>
    <dgm:pt modelId="{068A3699-BCA1-4628-AC5C-747FA7EE0782}" type="pres">
      <dgm:prSet presAssocID="{5B1C679A-C2AF-44BF-86CE-D30D0F728825}" presName="node" presStyleLbl="node1" presStyleIdx="7" presStyleCnt="9" custScaleX="106724" custScaleY="113853" custRadScaleRad="98189" custRadScaleInc="2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2B11E-12E4-493E-A432-0F89FD522664}" type="pres">
      <dgm:prSet presAssocID="{5B1C679A-C2AF-44BF-86CE-D30D0F728825}" presName="dummy" presStyleCnt="0"/>
      <dgm:spPr/>
    </dgm:pt>
    <dgm:pt modelId="{1B68D48D-2FBD-45CE-82FA-AED9B2304DD2}" type="pres">
      <dgm:prSet presAssocID="{D7122CEC-FB91-4549-9985-86DCED99C2DE}" presName="sibTrans" presStyleLbl="sibTrans2D1" presStyleIdx="7" presStyleCnt="9"/>
      <dgm:spPr/>
      <dgm:t>
        <a:bodyPr/>
        <a:lstStyle/>
        <a:p>
          <a:endParaRPr lang="ru-RU"/>
        </a:p>
      </dgm:t>
    </dgm:pt>
    <dgm:pt modelId="{F03B3607-E76B-4416-8E9B-E7BAB294EC4B}" type="pres">
      <dgm:prSet presAssocID="{BF6779E7-DD26-47E6-9832-E9F150A85A93}" presName="node" presStyleLbl="node1" presStyleIdx="8" presStyleCnt="9" custScaleX="109620" custScaleY="11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00B3B-3E98-49D5-8E01-16D529509C17}" type="pres">
      <dgm:prSet presAssocID="{BF6779E7-DD26-47E6-9832-E9F150A85A93}" presName="dummy" presStyleCnt="0"/>
      <dgm:spPr/>
    </dgm:pt>
    <dgm:pt modelId="{8EBFBC48-8BDB-4173-99CA-FD15A2006A39}" type="pres">
      <dgm:prSet presAssocID="{64B25740-9407-41B2-9F2A-01FA198996B8}" presName="sibTrans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97875B3B-F9BB-4AE0-AFAA-BAE863F93E51}" type="presOf" srcId="{17BEAC64-0E23-4877-A48B-C2A703DF5B64}" destId="{FD5FBAF2-6D95-401E-BDCA-86CFD79AAAA9}" srcOrd="0" destOrd="0" presId="urn:microsoft.com/office/officeart/2005/8/layout/radial6"/>
    <dgm:cxn modelId="{1C657DE1-4826-4676-B496-BAB23DC87AF4}" srcId="{020E94F9-A5CF-4852-B0D1-8DC83B152E59}" destId="{199860BB-AA83-4219-AEFE-FAC703344544}" srcOrd="6" destOrd="0" parTransId="{E17B2BBC-AF1D-4A4C-9ECC-66185F7D8DCD}" sibTransId="{FA37E808-EC7F-4C13-A63B-4649352DBF86}"/>
    <dgm:cxn modelId="{A130169C-7702-4995-A6C1-11FAECB2355D}" srcId="{020E94F9-A5CF-4852-B0D1-8DC83B152E59}" destId="{0DC80027-FAAF-4E81-A5AD-4E3A82CA0FB0}" srcOrd="5" destOrd="0" parTransId="{F5BCAA4E-FE26-4766-8650-C2205A7D8403}" sibTransId="{0886D225-7960-4730-95A4-02245E8E56EC}"/>
    <dgm:cxn modelId="{42C083C2-4D9A-4746-B5CE-849C20A50D9F}" srcId="{020E94F9-A5CF-4852-B0D1-8DC83B152E59}" destId="{81902AFD-7AE6-4DB2-882D-B85E5755222B}" srcOrd="3" destOrd="0" parTransId="{812E75CF-46ED-4106-9D97-ED1EB8FEE66D}" sibTransId="{D0FDD4AE-3EB2-4950-B187-E03580D10A76}"/>
    <dgm:cxn modelId="{511F76E1-26FA-4CD5-BF25-71CE730BA5A3}" type="presOf" srcId="{DB57BE9B-99B3-46ED-822B-819C58E3B176}" destId="{81A2B7F7-550D-4B81-A0A0-8B09EB404F7E}" srcOrd="0" destOrd="0" presId="urn:microsoft.com/office/officeart/2005/8/layout/radial6"/>
    <dgm:cxn modelId="{CEDFD13F-0258-4109-B43C-73330EC56804}" srcId="{020E94F9-A5CF-4852-B0D1-8DC83B152E59}" destId="{5B1C679A-C2AF-44BF-86CE-D30D0F728825}" srcOrd="7" destOrd="0" parTransId="{8462F15C-9154-4152-8EA7-9328DEFCAAF9}" sibTransId="{D7122CEC-FB91-4549-9985-86DCED99C2DE}"/>
    <dgm:cxn modelId="{7164A419-E5E7-4F4B-92E6-A0E7A731F814}" type="presOf" srcId="{0DC80027-FAAF-4E81-A5AD-4E3A82CA0FB0}" destId="{7F026949-7AFB-4A2F-864E-64E59036301C}" srcOrd="0" destOrd="0" presId="urn:microsoft.com/office/officeart/2005/8/layout/radial6"/>
    <dgm:cxn modelId="{A62A4E2B-4429-49EF-9A40-B9D61B1F427A}" srcId="{020E94F9-A5CF-4852-B0D1-8DC83B152E59}" destId="{DB57BE9B-99B3-46ED-822B-819C58E3B176}" srcOrd="4" destOrd="0" parTransId="{0E22D29E-2957-4B97-88BC-F68D4F3BCA21}" sibTransId="{8F13D463-26A8-4FA7-BD71-77ED1CDE2D5E}"/>
    <dgm:cxn modelId="{A83371AC-C2A2-4049-8159-11FE1BED65B1}" type="presOf" srcId="{81902AFD-7AE6-4DB2-882D-B85E5755222B}" destId="{19BBF697-7B5B-4E22-8506-D3DC660D8C95}" srcOrd="0" destOrd="0" presId="urn:microsoft.com/office/officeart/2005/8/layout/radial6"/>
    <dgm:cxn modelId="{A50781D9-D0CC-48F2-AE05-1105D1E2CE03}" type="presOf" srcId="{59E47020-FB7C-4199-A7DD-8168E9E808F8}" destId="{04358B0C-8ED4-4E56-9F35-1597B49753E9}" srcOrd="0" destOrd="0" presId="urn:microsoft.com/office/officeart/2005/8/layout/radial6"/>
    <dgm:cxn modelId="{5F08DF5D-4F8B-4FE1-830E-3ACDE388B4FD}" type="presOf" srcId="{6EE1E952-8E6C-4E82-BA30-7D40417F3DEF}" destId="{2BBEBCDB-292B-4F0F-9141-6F59245C3514}" srcOrd="0" destOrd="0" presId="urn:microsoft.com/office/officeart/2005/8/layout/radial6"/>
    <dgm:cxn modelId="{C56AD235-5292-4267-8509-22CFD10A98BC}" type="presOf" srcId="{199860BB-AA83-4219-AEFE-FAC703344544}" destId="{4036ADE3-9C18-4334-B5AC-B4C553D26D83}" srcOrd="0" destOrd="0" presId="urn:microsoft.com/office/officeart/2005/8/layout/radial6"/>
    <dgm:cxn modelId="{4ECB72D6-6ED3-4F32-87D8-EEAFE8D44E85}" type="presOf" srcId="{D0FDD4AE-3EB2-4950-B187-E03580D10A76}" destId="{2428BB67-FD04-497F-A255-8259CA037C61}" srcOrd="0" destOrd="0" presId="urn:microsoft.com/office/officeart/2005/8/layout/radial6"/>
    <dgm:cxn modelId="{B0C9F1DE-233F-42BF-8D46-8E80F412E923}" srcId="{020E94F9-A5CF-4852-B0D1-8DC83B152E59}" destId="{59E47020-FB7C-4199-A7DD-8168E9E808F8}" srcOrd="2" destOrd="0" parTransId="{120098DD-3BF8-4E0E-8AD4-812F9B303091}" sibTransId="{6392E0E6-9370-4501-8B35-94C14858AD63}"/>
    <dgm:cxn modelId="{AE058522-6245-4BFD-A806-1B7335F6A59D}" type="presOf" srcId="{64B25740-9407-41B2-9F2A-01FA198996B8}" destId="{8EBFBC48-8BDB-4173-99CA-FD15A2006A39}" srcOrd="0" destOrd="0" presId="urn:microsoft.com/office/officeart/2005/8/layout/radial6"/>
    <dgm:cxn modelId="{E86D5B9C-86DE-4C03-BA8D-82F474C27DA8}" type="presOf" srcId="{5B1C679A-C2AF-44BF-86CE-D30D0F728825}" destId="{068A3699-BCA1-4628-AC5C-747FA7EE0782}" srcOrd="0" destOrd="0" presId="urn:microsoft.com/office/officeart/2005/8/layout/radial6"/>
    <dgm:cxn modelId="{98F9FFA5-E30E-4948-B54F-36B0502F6814}" srcId="{020E94F9-A5CF-4852-B0D1-8DC83B152E59}" destId="{6EE1E952-8E6C-4E82-BA30-7D40417F3DEF}" srcOrd="0" destOrd="0" parTransId="{D7C1B5D9-EF74-407E-8DEC-BBCF4CB63852}" sibTransId="{0F07E314-35A8-4953-8F5E-DF62E09B0030}"/>
    <dgm:cxn modelId="{63A45745-024A-4C14-AB5B-1AA3C1D4768B}" type="presOf" srcId="{6392E0E6-9370-4501-8B35-94C14858AD63}" destId="{108C7CA6-ACE8-4B2A-9F96-4E44EF15F981}" srcOrd="0" destOrd="0" presId="urn:microsoft.com/office/officeart/2005/8/layout/radial6"/>
    <dgm:cxn modelId="{4BED0860-D09B-4C88-BCAF-A9B8A0349435}" type="presOf" srcId="{0F07E314-35A8-4953-8F5E-DF62E09B0030}" destId="{6172FEA9-4808-47C4-BA4F-2D051B187672}" srcOrd="0" destOrd="0" presId="urn:microsoft.com/office/officeart/2005/8/layout/radial6"/>
    <dgm:cxn modelId="{8B36FC92-FC8F-41AB-B953-8605A3927B87}" srcId="{020E94F9-A5CF-4852-B0D1-8DC83B152E59}" destId="{17BEAC64-0E23-4877-A48B-C2A703DF5B64}" srcOrd="1" destOrd="0" parTransId="{A20397FA-B7EB-458C-8F13-1A5209AE8350}" sibTransId="{4ABC8C77-69CB-485F-80D4-AEB4461B3769}"/>
    <dgm:cxn modelId="{268552E5-59F1-4848-A180-E0F5B6BFAC9C}" type="presOf" srcId="{4ABC8C77-69CB-485F-80D4-AEB4461B3769}" destId="{19E55A7E-05AC-4340-AD5B-986F76AC9678}" srcOrd="0" destOrd="0" presId="urn:microsoft.com/office/officeart/2005/8/layout/radial6"/>
    <dgm:cxn modelId="{44CC4BD3-EB2A-42A1-A138-92E2C03B8E98}" srcId="{EA6D4ADE-22D2-4B5C-9FAB-1C4B7933A31E}" destId="{020E94F9-A5CF-4852-B0D1-8DC83B152E59}" srcOrd="0" destOrd="0" parTransId="{9B1EFFB9-78AF-40D4-94CE-014AC3EB3582}" sibTransId="{3281AD2D-85D6-4BC2-81E6-6F24F1DA1D72}"/>
    <dgm:cxn modelId="{73F97559-A719-41D8-ADDB-6B32179AFCA9}" srcId="{020E94F9-A5CF-4852-B0D1-8DC83B152E59}" destId="{BF6779E7-DD26-47E6-9832-E9F150A85A93}" srcOrd="8" destOrd="0" parTransId="{D96CEB5D-D35D-4785-9504-21F65BBA4823}" sibTransId="{64B25740-9407-41B2-9F2A-01FA198996B8}"/>
    <dgm:cxn modelId="{1A26064F-AE12-4E29-8A99-94A388868B9B}" type="presOf" srcId="{0886D225-7960-4730-95A4-02245E8E56EC}" destId="{B6B8610A-A0B5-46AC-83DB-7BEBCEEA3192}" srcOrd="0" destOrd="0" presId="urn:microsoft.com/office/officeart/2005/8/layout/radial6"/>
    <dgm:cxn modelId="{23C1053A-ECFA-4FAF-9FFE-47D4C48BC348}" type="presOf" srcId="{BF6779E7-DD26-47E6-9832-E9F150A85A93}" destId="{F03B3607-E76B-4416-8E9B-E7BAB294EC4B}" srcOrd="0" destOrd="0" presId="urn:microsoft.com/office/officeart/2005/8/layout/radial6"/>
    <dgm:cxn modelId="{69676943-AFDD-4A5A-9DDB-70D2259C903C}" type="presOf" srcId="{8F13D463-26A8-4FA7-BD71-77ED1CDE2D5E}" destId="{728E58B1-A0DC-4606-B7E4-B73E32DA0941}" srcOrd="0" destOrd="0" presId="urn:microsoft.com/office/officeart/2005/8/layout/radial6"/>
    <dgm:cxn modelId="{1C31621D-E6D7-45CC-9879-EA2604D5C1D7}" type="presOf" srcId="{020E94F9-A5CF-4852-B0D1-8DC83B152E59}" destId="{29CF75D1-5F13-4B52-AEB3-4A6B81802103}" srcOrd="0" destOrd="0" presId="urn:microsoft.com/office/officeart/2005/8/layout/radial6"/>
    <dgm:cxn modelId="{A709750B-90F1-479A-87A4-1A655FBA9E50}" type="presOf" srcId="{EA6D4ADE-22D2-4B5C-9FAB-1C4B7933A31E}" destId="{75C95F1B-0406-49E9-827F-F661475C0F66}" srcOrd="0" destOrd="0" presId="urn:microsoft.com/office/officeart/2005/8/layout/radial6"/>
    <dgm:cxn modelId="{1DA5EF1E-F164-4661-9043-4F5E19A9A8D5}" type="presOf" srcId="{D7122CEC-FB91-4549-9985-86DCED99C2DE}" destId="{1B68D48D-2FBD-45CE-82FA-AED9B2304DD2}" srcOrd="0" destOrd="0" presId="urn:microsoft.com/office/officeart/2005/8/layout/radial6"/>
    <dgm:cxn modelId="{C850F729-101E-4552-A5D5-3B22B947869B}" type="presOf" srcId="{FA37E808-EC7F-4C13-A63B-4649352DBF86}" destId="{9471FFC6-084C-4099-A918-F3E283C7445B}" srcOrd="0" destOrd="0" presId="urn:microsoft.com/office/officeart/2005/8/layout/radial6"/>
    <dgm:cxn modelId="{E6D09019-732B-43F0-972C-98494FA7EC1F}" type="presParOf" srcId="{75C95F1B-0406-49E9-827F-F661475C0F66}" destId="{29CF75D1-5F13-4B52-AEB3-4A6B81802103}" srcOrd="0" destOrd="0" presId="urn:microsoft.com/office/officeart/2005/8/layout/radial6"/>
    <dgm:cxn modelId="{FC61DE77-C4E6-4F9C-AD6C-EDBA9C53EAE7}" type="presParOf" srcId="{75C95F1B-0406-49E9-827F-F661475C0F66}" destId="{2BBEBCDB-292B-4F0F-9141-6F59245C3514}" srcOrd="1" destOrd="0" presId="urn:microsoft.com/office/officeart/2005/8/layout/radial6"/>
    <dgm:cxn modelId="{66758F0C-57BD-4B7F-ADF0-CD90720B1925}" type="presParOf" srcId="{75C95F1B-0406-49E9-827F-F661475C0F66}" destId="{E97585BB-F27D-42CB-B2BB-79655C50246F}" srcOrd="2" destOrd="0" presId="urn:microsoft.com/office/officeart/2005/8/layout/radial6"/>
    <dgm:cxn modelId="{4B8DD334-6105-498E-820C-4BB8E11D61F4}" type="presParOf" srcId="{75C95F1B-0406-49E9-827F-F661475C0F66}" destId="{6172FEA9-4808-47C4-BA4F-2D051B187672}" srcOrd="3" destOrd="0" presId="urn:microsoft.com/office/officeart/2005/8/layout/radial6"/>
    <dgm:cxn modelId="{FDD38DE4-15D7-4786-BC10-7B48C187C772}" type="presParOf" srcId="{75C95F1B-0406-49E9-827F-F661475C0F66}" destId="{FD5FBAF2-6D95-401E-BDCA-86CFD79AAAA9}" srcOrd="4" destOrd="0" presId="urn:microsoft.com/office/officeart/2005/8/layout/radial6"/>
    <dgm:cxn modelId="{EA91BF6B-65E2-4239-907F-1E85E26ECC89}" type="presParOf" srcId="{75C95F1B-0406-49E9-827F-F661475C0F66}" destId="{0D4997FB-1148-4F59-A49E-4AD2F87D8CC1}" srcOrd="5" destOrd="0" presId="urn:microsoft.com/office/officeart/2005/8/layout/radial6"/>
    <dgm:cxn modelId="{4D5FD43F-1526-4D05-B4C5-4B21D1B2FD11}" type="presParOf" srcId="{75C95F1B-0406-49E9-827F-F661475C0F66}" destId="{19E55A7E-05AC-4340-AD5B-986F76AC9678}" srcOrd="6" destOrd="0" presId="urn:microsoft.com/office/officeart/2005/8/layout/radial6"/>
    <dgm:cxn modelId="{64438627-EB76-4A0C-8B0B-FCD524F4F36C}" type="presParOf" srcId="{75C95F1B-0406-49E9-827F-F661475C0F66}" destId="{04358B0C-8ED4-4E56-9F35-1597B49753E9}" srcOrd="7" destOrd="0" presId="urn:microsoft.com/office/officeart/2005/8/layout/radial6"/>
    <dgm:cxn modelId="{017A740F-FF41-4912-BA9F-E6B9F5998BE7}" type="presParOf" srcId="{75C95F1B-0406-49E9-827F-F661475C0F66}" destId="{471F51ED-EA39-4F3C-8D44-E7A651EA42FE}" srcOrd="8" destOrd="0" presId="urn:microsoft.com/office/officeart/2005/8/layout/radial6"/>
    <dgm:cxn modelId="{AB767B60-17C1-4F16-9BCC-CE981BC1591E}" type="presParOf" srcId="{75C95F1B-0406-49E9-827F-F661475C0F66}" destId="{108C7CA6-ACE8-4B2A-9F96-4E44EF15F981}" srcOrd="9" destOrd="0" presId="urn:microsoft.com/office/officeart/2005/8/layout/radial6"/>
    <dgm:cxn modelId="{918D0650-993C-4CC5-A6D4-AAB5E35AF106}" type="presParOf" srcId="{75C95F1B-0406-49E9-827F-F661475C0F66}" destId="{19BBF697-7B5B-4E22-8506-D3DC660D8C95}" srcOrd="10" destOrd="0" presId="urn:microsoft.com/office/officeart/2005/8/layout/radial6"/>
    <dgm:cxn modelId="{0B611EFE-8BF4-491D-8AF5-B30454F21E2A}" type="presParOf" srcId="{75C95F1B-0406-49E9-827F-F661475C0F66}" destId="{37E324BD-79DD-48E9-9A85-FE2647765940}" srcOrd="11" destOrd="0" presId="urn:microsoft.com/office/officeart/2005/8/layout/radial6"/>
    <dgm:cxn modelId="{26C37BF3-1EE3-4A94-8181-4A18C79582BF}" type="presParOf" srcId="{75C95F1B-0406-49E9-827F-F661475C0F66}" destId="{2428BB67-FD04-497F-A255-8259CA037C61}" srcOrd="12" destOrd="0" presId="urn:microsoft.com/office/officeart/2005/8/layout/radial6"/>
    <dgm:cxn modelId="{E0511B01-2CAD-4DF9-96E4-FAB6B538E963}" type="presParOf" srcId="{75C95F1B-0406-49E9-827F-F661475C0F66}" destId="{81A2B7F7-550D-4B81-A0A0-8B09EB404F7E}" srcOrd="13" destOrd="0" presId="urn:microsoft.com/office/officeart/2005/8/layout/radial6"/>
    <dgm:cxn modelId="{D63DE982-096D-4792-8C27-F0DDF35E08AA}" type="presParOf" srcId="{75C95F1B-0406-49E9-827F-F661475C0F66}" destId="{49104C2C-E5C5-4214-A9DC-E3C748C279FC}" srcOrd="14" destOrd="0" presId="urn:microsoft.com/office/officeart/2005/8/layout/radial6"/>
    <dgm:cxn modelId="{264D7EC0-F6FC-4954-9AF0-8F47239291F7}" type="presParOf" srcId="{75C95F1B-0406-49E9-827F-F661475C0F66}" destId="{728E58B1-A0DC-4606-B7E4-B73E32DA0941}" srcOrd="15" destOrd="0" presId="urn:microsoft.com/office/officeart/2005/8/layout/radial6"/>
    <dgm:cxn modelId="{FF43EACA-3D29-4FF6-95C6-649F08DD1F43}" type="presParOf" srcId="{75C95F1B-0406-49E9-827F-F661475C0F66}" destId="{7F026949-7AFB-4A2F-864E-64E59036301C}" srcOrd="16" destOrd="0" presId="urn:microsoft.com/office/officeart/2005/8/layout/radial6"/>
    <dgm:cxn modelId="{F940C4BF-CA0E-462F-BD40-8E34F9E65AAD}" type="presParOf" srcId="{75C95F1B-0406-49E9-827F-F661475C0F66}" destId="{37763A63-065E-4C47-AD34-952E1FA2B77D}" srcOrd="17" destOrd="0" presId="urn:microsoft.com/office/officeart/2005/8/layout/radial6"/>
    <dgm:cxn modelId="{B3610475-5D6E-4000-8DEE-52ECBDFD25D4}" type="presParOf" srcId="{75C95F1B-0406-49E9-827F-F661475C0F66}" destId="{B6B8610A-A0B5-46AC-83DB-7BEBCEEA3192}" srcOrd="18" destOrd="0" presId="urn:microsoft.com/office/officeart/2005/8/layout/radial6"/>
    <dgm:cxn modelId="{D92BDADB-1D24-4C8D-BA0D-8F5A16D8196B}" type="presParOf" srcId="{75C95F1B-0406-49E9-827F-F661475C0F66}" destId="{4036ADE3-9C18-4334-B5AC-B4C553D26D83}" srcOrd="19" destOrd="0" presId="urn:microsoft.com/office/officeart/2005/8/layout/radial6"/>
    <dgm:cxn modelId="{44EE14F4-D697-4FFD-9863-4C2DED1A8F60}" type="presParOf" srcId="{75C95F1B-0406-49E9-827F-F661475C0F66}" destId="{BF761CEE-ECAE-49DD-83A7-F110D8017DF0}" srcOrd="20" destOrd="0" presId="urn:microsoft.com/office/officeart/2005/8/layout/radial6"/>
    <dgm:cxn modelId="{6D2DEF6B-864D-4BA8-A5D9-45D8B21580A6}" type="presParOf" srcId="{75C95F1B-0406-49E9-827F-F661475C0F66}" destId="{9471FFC6-084C-4099-A918-F3E283C7445B}" srcOrd="21" destOrd="0" presId="urn:microsoft.com/office/officeart/2005/8/layout/radial6"/>
    <dgm:cxn modelId="{D8233B52-4569-43A3-AC06-12228A051208}" type="presParOf" srcId="{75C95F1B-0406-49E9-827F-F661475C0F66}" destId="{068A3699-BCA1-4628-AC5C-747FA7EE0782}" srcOrd="22" destOrd="0" presId="urn:microsoft.com/office/officeart/2005/8/layout/radial6"/>
    <dgm:cxn modelId="{6347AB4C-6C92-4B8E-8338-D956159E522F}" type="presParOf" srcId="{75C95F1B-0406-49E9-827F-F661475C0F66}" destId="{1EB2B11E-12E4-493E-A432-0F89FD522664}" srcOrd="23" destOrd="0" presId="urn:microsoft.com/office/officeart/2005/8/layout/radial6"/>
    <dgm:cxn modelId="{93C6C22D-52B6-4371-ADBC-AC7CD5C2A558}" type="presParOf" srcId="{75C95F1B-0406-49E9-827F-F661475C0F66}" destId="{1B68D48D-2FBD-45CE-82FA-AED9B2304DD2}" srcOrd="24" destOrd="0" presId="urn:microsoft.com/office/officeart/2005/8/layout/radial6"/>
    <dgm:cxn modelId="{6FD0FC45-C817-43D4-9170-575C201762E7}" type="presParOf" srcId="{75C95F1B-0406-49E9-827F-F661475C0F66}" destId="{F03B3607-E76B-4416-8E9B-E7BAB294EC4B}" srcOrd="25" destOrd="0" presId="urn:microsoft.com/office/officeart/2005/8/layout/radial6"/>
    <dgm:cxn modelId="{1C14C851-5F65-4E34-83CD-36A8C24586B1}" type="presParOf" srcId="{75C95F1B-0406-49E9-827F-F661475C0F66}" destId="{4D800B3B-3E98-49D5-8E01-16D529509C17}" srcOrd="26" destOrd="0" presId="urn:microsoft.com/office/officeart/2005/8/layout/radial6"/>
    <dgm:cxn modelId="{01423FC0-3A79-4F6B-B364-8B27888ABC90}" type="presParOf" srcId="{75C95F1B-0406-49E9-827F-F661475C0F66}" destId="{8EBFBC48-8BDB-4173-99CA-FD15A2006A39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DEABC-4CD2-4B08-BB65-4A01CC52D0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C3D2AF-F5BA-40B5-851C-E17B1E668618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БИЗНЕС-ПАРТНЕР</a:t>
          </a:r>
          <a:endParaRPr lang="ru-RU" sz="1100" dirty="0">
            <a:latin typeface="Georgia" pitchFamily="18" charset="0"/>
          </a:endParaRPr>
        </a:p>
      </dgm:t>
    </dgm:pt>
    <dgm:pt modelId="{C4A69F6C-03E8-4E79-9FAE-908184E9A875}" type="parTrans" cxnId="{7D1F6B25-9412-4FEF-B943-D1831572478A}">
      <dgm:prSet/>
      <dgm:spPr/>
      <dgm:t>
        <a:bodyPr/>
        <a:lstStyle/>
        <a:p>
          <a:endParaRPr lang="ru-RU" sz="1000"/>
        </a:p>
      </dgm:t>
    </dgm:pt>
    <dgm:pt modelId="{7B125C9D-5FB1-4497-BD8D-ABB80CCBF5D9}" type="sibTrans" cxnId="{7D1F6B25-9412-4FEF-B943-D1831572478A}">
      <dgm:prSet/>
      <dgm:spPr/>
      <dgm:t>
        <a:bodyPr/>
        <a:lstStyle/>
        <a:p>
          <a:endParaRPr lang="ru-RU" sz="1000"/>
        </a:p>
      </dgm:t>
    </dgm:pt>
    <dgm:pt modelId="{F72B4C98-9735-4DC4-8A02-785BA3258620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На текущие цели</a:t>
          </a:r>
          <a:endParaRPr lang="ru-RU" sz="1000" dirty="0">
            <a:latin typeface="Georgia" pitchFamily="18" charset="0"/>
          </a:endParaRPr>
        </a:p>
      </dgm:t>
    </dgm:pt>
    <dgm:pt modelId="{BF2F4CB6-D984-43FB-BA23-E6443BB3DE2D}" type="parTrans" cxnId="{1350ADB3-8C19-4ADF-AF06-3B90EBF8FC90}">
      <dgm:prSet/>
      <dgm:spPr/>
      <dgm:t>
        <a:bodyPr/>
        <a:lstStyle/>
        <a:p>
          <a:endParaRPr lang="ru-RU" sz="1000"/>
        </a:p>
      </dgm:t>
    </dgm:pt>
    <dgm:pt modelId="{A15402E3-CB16-44AF-B854-9DC2A59A849B}" type="sibTrans" cxnId="{1350ADB3-8C19-4ADF-AF06-3B90EBF8FC90}">
      <dgm:prSet/>
      <dgm:spPr/>
      <dgm:t>
        <a:bodyPr/>
        <a:lstStyle/>
        <a:p>
          <a:endParaRPr lang="ru-RU" sz="1000"/>
        </a:p>
      </dgm:t>
    </dgm:pt>
    <dgm:pt modelId="{C18E42CA-43C2-4F0E-B8A8-28A5043C37FB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кредита от 300 тыс. руб. до 5 млн. руб.</a:t>
          </a:r>
          <a:endParaRPr lang="ru-RU" sz="1000" dirty="0">
            <a:latin typeface="Georgia" pitchFamily="18" charset="0"/>
          </a:endParaRPr>
        </a:p>
      </dgm:t>
    </dgm:pt>
    <dgm:pt modelId="{422B342F-1D92-45F4-93F3-098659B45321}" type="parTrans" cxnId="{DAE3E3E7-ED4A-4C2E-A1DC-FF30CF219E5C}">
      <dgm:prSet/>
      <dgm:spPr/>
      <dgm:t>
        <a:bodyPr/>
        <a:lstStyle/>
        <a:p>
          <a:endParaRPr lang="ru-RU" sz="1000"/>
        </a:p>
      </dgm:t>
    </dgm:pt>
    <dgm:pt modelId="{772B0371-841F-4BB0-A7F3-6ADC0B975F7D}" type="sibTrans" cxnId="{DAE3E3E7-ED4A-4C2E-A1DC-FF30CF219E5C}">
      <dgm:prSet/>
      <dgm:spPr/>
      <dgm:t>
        <a:bodyPr/>
        <a:lstStyle/>
        <a:p>
          <a:endParaRPr lang="ru-RU" sz="1000"/>
        </a:p>
      </dgm:t>
    </dgm:pt>
    <dgm:pt modelId="{A7EB0763-4BDE-4874-937A-0FB39BF1E95B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Овердрафт</a:t>
          </a:r>
          <a:endParaRPr lang="ru-RU" sz="1100" dirty="0">
            <a:latin typeface="Georgia" pitchFamily="18" charset="0"/>
          </a:endParaRPr>
        </a:p>
      </dgm:t>
    </dgm:pt>
    <dgm:pt modelId="{746FC3F1-04D7-4C49-926E-39AAE92428CA}" type="parTrans" cxnId="{4439B41D-8EF7-4AFD-9F6F-213BA8D09E9B}">
      <dgm:prSet/>
      <dgm:spPr/>
      <dgm:t>
        <a:bodyPr/>
        <a:lstStyle/>
        <a:p>
          <a:endParaRPr lang="ru-RU" sz="1000"/>
        </a:p>
      </dgm:t>
    </dgm:pt>
    <dgm:pt modelId="{74BFD1CE-EC76-4DE9-8194-FF49B7D3F2D4}" type="sibTrans" cxnId="{4439B41D-8EF7-4AFD-9F6F-213BA8D09E9B}">
      <dgm:prSet/>
      <dgm:spPr/>
      <dgm:t>
        <a:bodyPr/>
        <a:lstStyle/>
        <a:p>
          <a:endParaRPr lang="ru-RU" sz="1000"/>
        </a:p>
      </dgm:t>
    </dgm:pt>
    <dgm:pt modelId="{FE0F6D9A-802A-415F-9CF8-49C2C1258341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Финансирование при  отсутствии (недостаточности) на расчетном банковском счете Клиента </a:t>
          </a:r>
          <a:endParaRPr lang="ru-RU" sz="1000" dirty="0">
            <a:latin typeface="Georgia" pitchFamily="18" charset="0"/>
          </a:endParaRPr>
        </a:p>
      </dgm:t>
    </dgm:pt>
    <dgm:pt modelId="{F3E51F4E-293A-4258-8150-5E29AA6493F8}" type="parTrans" cxnId="{BAA46962-F8AC-4B6F-AB6D-AA73B12037DD}">
      <dgm:prSet/>
      <dgm:spPr/>
      <dgm:t>
        <a:bodyPr/>
        <a:lstStyle/>
        <a:p>
          <a:endParaRPr lang="ru-RU" sz="1000"/>
        </a:p>
      </dgm:t>
    </dgm:pt>
    <dgm:pt modelId="{8DF3044B-D96D-49B8-B516-FF4193BECA5D}" type="sibTrans" cxnId="{BAA46962-F8AC-4B6F-AB6D-AA73B12037DD}">
      <dgm:prSet/>
      <dgm:spPr/>
      <dgm:t>
        <a:bodyPr/>
        <a:lstStyle/>
        <a:p>
          <a:endParaRPr lang="ru-RU" sz="1000"/>
        </a:p>
      </dgm:t>
    </dgm:pt>
    <dgm:pt modelId="{CF0CE26F-B904-4825-B5A3-A70A0260ABDC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До 50 % от «чистого кредитового оборота» </a:t>
          </a:r>
          <a:endParaRPr lang="ru-RU" sz="900" dirty="0">
            <a:latin typeface="Georgia" pitchFamily="18" charset="0"/>
          </a:endParaRPr>
        </a:p>
      </dgm:t>
    </dgm:pt>
    <dgm:pt modelId="{541F536C-9556-4426-B4D4-E037AE2AB287}" type="parTrans" cxnId="{6712E438-BE95-4823-A734-62D6D2374A4D}">
      <dgm:prSet/>
      <dgm:spPr/>
      <dgm:t>
        <a:bodyPr/>
        <a:lstStyle/>
        <a:p>
          <a:endParaRPr lang="ru-RU" sz="1000"/>
        </a:p>
      </dgm:t>
    </dgm:pt>
    <dgm:pt modelId="{274D6624-E80D-4919-A05C-F2D7AA6F04E5}" type="sibTrans" cxnId="{6712E438-BE95-4823-A734-62D6D2374A4D}">
      <dgm:prSet/>
      <dgm:spPr/>
      <dgm:t>
        <a:bodyPr/>
        <a:lstStyle/>
        <a:p>
          <a:endParaRPr lang="ru-RU" sz="1000"/>
        </a:p>
      </dgm:t>
    </dgm:pt>
    <dgm:pt modelId="{051CC944-ED6C-4127-98BD-B5A81E0A2453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На текущие цели</a:t>
          </a:r>
          <a:endParaRPr lang="ru-RU" sz="1100" dirty="0">
            <a:latin typeface="Georgia" pitchFamily="18" charset="0"/>
          </a:endParaRPr>
        </a:p>
      </dgm:t>
    </dgm:pt>
    <dgm:pt modelId="{B90EF4C2-CF7C-4F15-84EE-4D6117310536}" type="parTrans" cxnId="{4FB9EC65-E12F-493D-8D16-37FCE8259323}">
      <dgm:prSet/>
      <dgm:spPr/>
      <dgm:t>
        <a:bodyPr/>
        <a:lstStyle/>
        <a:p>
          <a:endParaRPr lang="ru-RU" sz="1000"/>
        </a:p>
      </dgm:t>
    </dgm:pt>
    <dgm:pt modelId="{0E5ADBE9-37A5-47B4-B931-586DEB639C8F}" type="sibTrans" cxnId="{4FB9EC65-E12F-493D-8D16-37FCE8259323}">
      <dgm:prSet/>
      <dgm:spPr/>
      <dgm:t>
        <a:bodyPr/>
        <a:lstStyle/>
        <a:p>
          <a:endParaRPr lang="ru-RU" sz="1000"/>
        </a:p>
      </dgm:t>
    </dgm:pt>
    <dgm:pt modelId="{D2BEDD91-6110-4A2E-AF6B-BFB2A442A7EE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Пополнение оборотных средств</a:t>
          </a:r>
          <a:endParaRPr lang="ru-RU" sz="1000" dirty="0">
            <a:latin typeface="Georgia" pitchFamily="18" charset="0"/>
          </a:endParaRPr>
        </a:p>
      </dgm:t>
    </dgm:pt>
    <dgm:pt modelId="{AE063F43-97E1-4C15-A316-54904C9AE7B7}" type="parTrans" cxnId="{AE21B361-D422-487C-A3E4-EA0437D4AEDD}">
      <dgm:prSet/>
      <dgm:spPr/>
      <dgm:t>
        <a:bodyPr/>
        <a:lstStyle/>
        <a:p>
          <a:endParaRPr lang="ru-RU" sz="1000"/>
        </a:p>
      </dgm:t>
    </dgm:pt>
    <dgm:pt modelId="{171064F4-9CC9-4DBB-BA74-1C377CD7AA73}" type="sibTrans" cxnId="{AE21B361-D422-487C-A3E4-EA0437D4AEDD}">
      <dgm:prSet/>
      <dgm:spPr/>
      <dgm:t>
        <a:bodyPr/>
        <a:lstStyle/>
        <a:p>
          <a:endParaRPr lang="ru-RU" sz="1000"/>
        </a:p>
      </dgm:t>
    </dgm:pt>
    <dgm:pt modelId="{362FF991-B71A-4B00-B699-3129418C3AB3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Без залога</a:t>
          </a:r>
        </a:p>
      </dgm:t>
    </dgm:pt>
    <dgm:pt modelId="{CDBD010B-96B5-41EA-BB68-93DC9C8CDA55}" type="parTrans" cxnId="{46FED04C-E86B-46CF-AC06-F02157316F3F}">
      <dgm:prSet/>
      <dgm:spPr/>
      <dgm:t>
        <a:bodyPr/>
        <a:lstStyle/>
        <a:p>
          <a:endParaRPr lang="ru-RU" sz="1000"/>
        </a:p>
      </dgm:t>
    </dgm:pt>
    <dgm:pt modelId="{915659DF-8C22-4AE5-A2D9-EEBB754C998D}" type="sibTrans" cxnId="{46FED04C-E86B-46CF-AC06-F02157316F3F}">
      <dgm:prSet/>
      <dgm:spPr/>
      <dgm:t>
        <a:bodyPr/>
        <a:lstStyle/>
        <a:p>
          <a:endParaRPr lang="ru-RU" sz="1000"/>
        </a:p>
      </dgm:t>
    </dgm:pt>
    <dgm:pt modelId="{56CF9707-DE6D-40BE-9A58-405359574136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 до 2 лет</a:t>
          </a:r>
        </a:p>
      </dgm:t>
    </dgm:pt>
    <dgm:pt modelId="{BA7539C1-1A7F-4280-A910-19940BCB1863}" type="parTrans" cxnId="{AAFBBE07-F352-4CC1-8E05-D2C3C4FB16B5}">
      <dgm:prSet/>
      <dgm:spPr/>
      <dgm:t>
        <a:bodyPr/>
        <a:lstStyle/>
        <a:p>
          <a:endParaRPr lang="ru-RU" sz="1000"/>
        </a:p>
      </dgm:t>
    </dgm:pt>
    <dgm:pt modelId="{48E1A8D0-6FF6-43CE-AF5F-CFCC8A1A994F}" type="sibTrans" cxnId="{AAFBBE07-F352-4CC1-8E05-D2C3C4FB16B5}">
      <dgm:prSet/>
      <dgm:spPr/>
      <dgm:t>
        <a:bodyPr/>
        <a:lstStyle/>
        <a:p>
          <a:endParaRPr lang="ru-RU" sz="1000"/>
        </a:p>
      </dgm:t>
    </dgm:pt>
    <dgm:pt modelId="{06ECE4C8-335E-4551-AD06-097088098108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Поручительство руководителей /собственников бизнеса</a:t>
          </a:r>
        </a:p>
      </dgm:t>
    </dgm:pt>
    <dgm:pt modelId="{CE9FF02C-9C5F-47A2-A2DA-1B5807F547BC}" type="parTrans" cxnId="{9C7D997B-067A-445B-A200-63B4BE66D3D2}">
      <dgm:prSet/>
      <dgm:spPr/>
      <dgm:t>
        <a:bodyPr/>
        <a:lstStyle/>
        <a:p>
          <a:endParaRPr lang="ru-RU" sz="1000"/>
        </a:p>
      </dgm:t>
    </dgm:pt>
    <dgm:pt modelId="{358EFF44-5339-4700-B916-9E3129A16488}" type="sibTrans" cxnId="{9C7D997B-067A-445B-A200-63B4BE66D3D2}">
      <dgm:prSet/>
      <dgm:spPr/>
      <dgm:t>
        <a:bodyPr/>
        <a:lstStyle/>
        <a:p>
          <a:endParaRPr lang="ru-RU" sz="1000"/>
        </a:p>
      </dgm:t>
    </dgm:pt>
    <dgm:pt modelId="{B114630F-EDBB-4965-B633-0E2D03191D10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</a:t>
          </a:r>
          <a:r>
            <a:rPr kumimoji="0" lang="en-US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18</a:t>
          </a:r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% годовых </a:t>
          </a:r>
        </a:p>
      </dgm:t>
    </dgm:pt>
    <dgm:pt modelId="{4C4F64D6-528D-43D7-A331-9E29D4A5B091}" type="parTrans" cxnId="{4BDA230E-CD00-4312-94E0-3A445F55DDCE}">
      <dgm:prSet/>
      <dgm:spPr/>
      <dgm:t>
        <a:bodyPr/>
        <a:lstStyle/>
        <a:p>
          <a:endParaRPr lang="ru-RU" sz="1000"/>
        </a:p>
      </dgm:t>
    </dgm:pt>
    <dgm:pt modelId="{16654E1A-D2B0-426F-96A7-F80E49FA693B}" type="sibTrans" cxnId="{4BDA230E-CD00-4312-94E0-3A445F55DDCE}">
      <dgm:prSet/>
      <dgm:spPr/>
      <dgm:t>
        <a:bodyPr/>
        <a:lstStyle/>
        <a:p>
          <a:endParaRPr lang="ru-RU" sz="1000"/>
        </a:p>
      </dgm:t>
    </dgm:pt>
    <dgm:pt modelId="{2DB6367F-CCE9-4A64-8AC5-A5DBE810D70B}">
      <dgm:prSet phldrT="[Текст]" custT="1"/>
      <dgm:spPr>
        <a:noFill/>
        <a:ln>
          <a:noFill/>
        </a:ln>
      </dgm:spPr>
      <dgm:t>
        <a:bodyPr/>
        <a:lstStyle/>
        <a:p>
          <a:pPr rtl="0"/>
          <a:endParaRPr lang="ru-RU" sz="1000" dirty="0">
            <a:latin typeface="Georgia" pitchFamily="18" charset="0"/>
          </a:endParaRPr>
        </a:p>
      </dgm:t>
    </dgm:pt>
    <dgm:pt modelId="{CC14E333-0206-4AAE-AE2D-073BDFA4316D}" type="parTrans" cxnId="{3CC51883-FE52-4092-B1CE-5803656EB7A9}">
      <dgm:prSet/>
      <dgm:spPr/>
      <dgm:t>
        <a:bodyPr/>
        <a:lstStyle/>
        <a:p>
          <a:endParaRPr lang="ru-RU" sz="1000"/>
        </a:p>
      </dgm:t>
    </dgm:pt>
    <dgm:pt modelId="{F30CF674-46B2-412E-9822-914D446D9C12}" type="sibTrans" cxnId="{3CC51883-FE52-4092-B1CE-5803656EB7A9}">
      <dgm:prSet/>
      <dgm:spPr/>
      <dgm:t>
        <a:bodyPr/>
        <a:lstStyle/>
        <a:p>
          <a:endParaRPr lang="ru-RU" sz="1000"/>
        </a:p>
      </dgm:t>
    </dgm:pt>
    <dgm:pt modelId="{3ECC8152-047B-4006-85D3-B1330FDE1168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Возможно учесть обороты в других банках </a:t>
          </a:r>
        </a:p>
      </dgm:t>
    </dgm:pt>
    <dgm:pt modelId="{5B059948-21F8-4C22-ACB0-0C7B302D11A5}" type="parTrans" cxnId="{6E446CBF-3460-45C0-984E-FA2D58960F61}">
      <dgm:prSet/>
      <dgm:spPr/>
      <dgm:t>
        <a:bodyPr/>
        <a:lstStyle/>
        <a:p>
          <a:endParaRPr lang="ru-RU" sz="1000"/>
        </a:p>
      </dgm:t>
    </dgm:pt>
    <dgm:pt modelId="{38F3B3AF-4349-403D-8078-6F9B26F9C55E}" type="sibTrans" cxnId="{6E446CBF-3460-45C0-984E-FA2D58960F61}">
      <dgm:prSet/>
      <dgm:spPr/>
      <dgm:t>
        <a:bodyPr/>
        <a:lstStyle/>
        <a:p>
          <a:endParaRPr lang="ru-RU" sz="1000"/>
        </a:p>
      </dgm:t>
    </dgm:pt>
    <dgm:pt modelId="{893CF894-53A4-4DB1-996C-6400B874D0B9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Без залога ( по клиентам банка)</a:t>
          </a:r>
        </a:p>
      </dgm:t>
    </dgm:pt>
    <dgm:pt modelId="{33A26F98-8049-49D1-8F2C-086E14DF8CC3}" type="parTrans" cxnId="{E0CA608B-ECEC-4B91-BDFF-2D56D42D5C57}">
      <dgm:prSet/>
      <dgm:spPr/>
      <dgm:t>
        <a:bodyPr/>
        <a:lstStyle/>
        <a:p>
          <a:endParaRPr lang="ru-RU" sz="1000"/>
        </a:p>
      </dgm:t>
    </dgm:pt>
    <dgm:pt modelId="{B01729E3-87F3-43EA-B95F-0D1F0DDD5F58}" type="sibTrans" cxnId="{E0CA608B-ECEC-4B91-BDFF-2D56D42D5C57}">
      <dgm:prSet/>
      <dgm:spPr/>
      <dgm:t>
        <a:bodyPr/>
        <a:lstStyle/>
        <a:p>
          <a:endParaRPr lang="ru-RU" sz="1000"/>
        </a:p>
      </dgm:t>
    </dgm:pt>
    <dgm:pt modelId="{C20BF6E4-6188-47CF-8A81-60DB6D297FF2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от 100 тыс. руб.</a:t>
          </a:r>
        </a:p>
      </dgm:t>
    </dgm:pt>
    <dgm:pt modelId="{D09318CB-B017-44B4-9A4D-1C17B77D9291}" type="parTrans" cxnId="{C3DA55D3-B3A3-4ACF-9F0B-8086C063CBCB}">
      <dgm:prSet/>
      <dgm:spPr/>
      <dgm:t>
        <a:bodyPr/>
        <a:lstStyle/>
        <a:p>
          <a:endParaRPr lang="ru-RU" sz="1000"/>
        </a:p>
      </dgm:t>
    </dgm:pt>
    <dgm:pt modelId="{1FCC6115-DEF0-4A53-99FA-FA958CD25DF3}" type="sibTrans" cxnId="{C3DA55D3-B3A3-4ACF-9F0B-8086C063CBCB}">
      <dgm:prSet/>
      <dgm:spPr/>
      <dgm:t>
        <a:bodyPr/>
        <a:lstStyle/>
        <a:p>
          <a:endParaRPr lang="ru-RU" sz="1000"/>
        </a:p>
      </dgm:t>
    </dgm:pt>
    <dgm:pt modelId="{EE614DC1-B471-4538-B879-CAA9EBD46907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Поручительство  руководителей /собственников бизнеса</a:t>
          </a:r>
        </a:p>
      </dgm:t>
    </dgm:pt>
    <dgm:pt modelId="{5FFF4D19-73AC-4E89-91FE-59F14728AE0A}" type="parTrans" cxnId="{78CDB19C-E17D-4377-B16A-2743C92D08A5}">
      <dgm:prSet/>
      <dgm:spPr/>
      <dgm:t>
        <a:bodyPr/>
        <a:lstStyle/>
        <a:p>
          <a:endParaRPr lang="ru-RU" sz="1000"/>
        </a:p>
      </dgm:t>
    </dgm:pt>
    <dgm:pt modelId="{4DB6399D-ECFA-47A4-9439-7DB0179781C6}" type="sibTrans" cxnId="{78CDB19C-E17D-4377-B16A-2743C92D08A5}">
      <dgm:prSet/>
      <dgm:spPr/>
      <dgm:t>
        <a:bodyPr/>
        <a:lstStyle/>
        <a:p>
          <a:endParaRPr lang="ru-RU" sz="1000"/>
        </a:p>
      </dgm:t>
    </dgm:pt>
    <dgm:pt modelId="{37390947-FAED-4516-B197-7F0FCFBEBB39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13,75 до 18,75% (определяется индивидуально исходя из финансового положения) </a:t>
          </a:r>
        </a:p>
      </dgm:t>
    </dgm:pt>
    <dgm:pt modelId="{C5425C00-7CE7-4B3B-A4EB-190425505618}" type="parTrans" cxnId="{4A84BC40-FF7C-427A-BE3B-28EABBB40F03}">
      <dgm:prSet/>
      <dgm:spPr/>
      <dgm:t>
        <a:bodyPr/>
        <a:lstStyle/>
        <a:p>
          <a:endParaRPr lang="ru-RU" sz="1000"/>
        </a:p>
      </dgm:t>
    </dgm:pt>
    <dgm:pt modelId="{44216915-3019-4906-8E03-07686B32E6E2}" type="sibTrans" cxnId="{4A84BC40-FF7C-427A-BE3B-28EABBB40F03}">
      <dgm:prSet/>
      <dgm:spPr/>
      <dgm:t>
        <a:bodyPr/>
        <a:lstStyle/>
        <a:p>
          <a:endParaRPr lang="ru-RU" sz="1000"/>
        </a:p>
      </dgm:t>
    </dgm:pt>
    <dgm:pt modelId="{CCAE6F07-200B-4BBB-A64A-56F9267A14BA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Требуется залоговое покрытие (ТМЦ, основные средства)</a:t>
          </a:r>
        </a:p>
      </dgm:t>
    </dgm:pt>
    <dgm:pt modelId="{AD3AD74C-807F-4906-AB58-F967A94E525B}" type="parTrans" cxnId="{F8885874-320D-4067-ABC6-D096ECD5FA65}">
      <dgm:prSet/>
      <dgm:spPr/>
      <dgm:t>
        <a:bodyPr/>
        <a:lstStyle/>
        <a:p>
          <a:endParaRPr lang="ru-RU" sz="1000"/>
        </a:p>
      </dgm:t>
    </dgm:pt>
    <dgm:pt modelId="{FD41AA73-EDAF-4381-B30E-F52370CECC8B}" type="sibTrans" cxnId="{F8885874-320D-4067-ABC6-D096ECD5FA65}">
      <dgm:prSet/>
      <dgm:spPr/>
      <dgm:t>
        <a:bodyPr/>
        <a:lstStyle/>
        <a:p>
          <a:endParaRPr lang="ru-RU" sz="1000"/>
        </a:p>
      </dgm:t>
    </dgm:pt>
    <dgm:pt modelId="{DAAC6A6D-DB4F-4221-97A6-E2649214B93C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 кредита  определяется индивидуально 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25983410-6622-4B06-8D00-1A04297B0BAD}" type="parTrans" cxnId="{7327FCFA-1CCF-41E3-A037-494CC2F7EFCC}">
      <dgm:prSet/>
      <dgm:spPr/>
      <dgm:t>
        <a:bodyPr/>
        <a:lstStyle/>
        <a:p>
          <a:endParaRPr lang="ru-RU" sz="1000"/>
        </a:p>
      </dgm:t>
    </dgm:pt>
    <dgm:pt modelId="{992B807C-FD96-4DA4-9B5D-3848639DFCFD}" type="sibTrans" cxnId="{7327FCFA-1CCF-41E3-A037-494CC2F7EFCC}">
      <dgm:prSet/>
      <dgm:spPr/>
      <dgm:t>
        <a:bodyPr/>
        <a:lstStyle/>
        <a:p>
          <a:endParaRPr lang="ru-RU" sz="1000"/>
        </a:p>
      </dgm:t>
    </dgm:pt>
    <dgm:pt modelId="{15B17F6F-7B88-47A9-B69B-2F7B269216C5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 до 2- лет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61CFD974-97F3-457A-9F52-C141EADA8D89}" type="parTrans" cxnId="{6FDAAD00-4528-44DE-BA7D-624AC753D6FE}">
      <dgm:prSet/>
      <dgm:spPr/>
      <dgm:t>
        <a:bodyPr/>
        <a:lstStyle/>
        <a:p>
          <a:endParaRPr lang="ru-RU" sz="1000"/>
        </a:p>
      </dgm:t>
    </dgm:pt>
    <dgm:pt modelId="{C9E30C3A-E1E1-4A2E-8404-36C660B78EE7}" type="sibTrans" cxnId="{6FDAAD00-4528-44DE-BA7D-624AC753D6FE}">
      <dgm:prSet/>
      <dgm:spPr/>
      <dgm:t>
        <a:bodyPr/>
        <a:lstStyle/>
        <a:p>
          <a:endParaRPr lang="ru-RU" sz="1000"/>
        </a:p>
      </dgm:t>
    </dgm:pt>
    <dgm:pt modelId="{CEE32180-0DB1-4066-A4EB-5C19CA538EC7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13,75 до 20,55%  годовых (определяется индивидуально исходя из финансового положения) </a:t>
          </a:r>
        </a:p>
      </dgm:t>
    </dgm:pt>
    <dgm:pt modelId="{C9055D44-FF6D-4D24-8C9E-85BF811CDDAF}" type="parTrans" cxnId="{2034D3A5-EA2E-4054-9E63-6284F8F53DAC}">
      <dgm:prSet/>
      <dgm:spPr/>
      <dgm:t>
        <a:bodyPr/>
        <a:lstStyle/>
        <a:p>
          <a:endParaRPr lang="ru-RU" sz="1000"/>
        </a:p>
      </dgm:t>
    </dgm:pt>
    <dgm:pt modelId="{B9308D96-04B1-4FE9-8249-48E7A5DAEB53}" type="sibTrans" cxnId="{2034D3A5-EA2E-4054-9E63-6284F8F53DAC}">
      <dgm:prSet/>
      <dgm:spPr/>
      <dgm:t>
        <a:bodyPr/>
        <a:lstStyle/>
        <a:p>
          <a:endParaRPr lang="ru-RU" sz="1000"/>
        </a:p>
      </dgm:t>
    </dgm:pt>
    <dgm:pt modelId="{F1801503-8A81-45E3-BE87-6DBB0499F5E6}">
      <dgm:prSet phldrT="[Текст]" custT="1"/>
      <dgm:spPr>
        <a:noFill/>
        <a:ln>
          <a:noFill/>
        </a:ln>
      </dgm:spPr>
      <dgm:t>
        <a:bodyPr/>
        <a:lstStyle/>
        <a:p>
          <a:pPr rtl="0"/>
          <a:endParaRPr lang="ru-RU" sz="1000" dirty="0">
            <a:latin typeface="Georgia" pitchFamily="18" charset="0"/>
          </a:endParaRPr>
        </a:p>
      </dgm:t>
    </dgm:pt>
    <dgm:pt modelId="{EC2D9128-AF5E-4C9A-B557-D016193482A0}" type="parTrans" cxnId="{71DD0896-CA0E-46C0-9722-3A0D6E49B8AB}">
      <dgm:prSet/>
      <dgm:spPr/>
      <dgm:t>
        <a:bodyPr/>
        <a:lstStyle/>
        <a:p>
          <a:endParaRPr lang="ru-RU" sz="1000"/>
        </a:p>
      </dgm:t>
    </dgm:pt>
    <dgm:pt modelId="{60372010-BB23-4160-8E7A-C25640DEB3C0}" type="sibTrans" cxnId="{71DD0896-CA0E-46C0-9722-3A0D6E49B8AB}">
      <dgm:prSet/>
      <dgm:spPr/>
      <dgm:t>
        <a:bodyPr/>
        <a:lstStyle/>
        <a:p>
          <a:endParaRPr lang="ru-RU" sz="1000"/>
        </a:p>
      </dgm:t>
    </dgm:pt>
    <dgm:pt modelId="{C823FE7F-2576-4607-B03A-14F78531AA21}">
      <dgm:prSet phldrT="[Текст]" custT="1"/>
      <dgm:spPr>
        <a:noFill/>
        <a:ln>
          <a:noFill/>
        </a:ln>
      </dgm:spPr>
      <dgm:t>
        <a:bodyPr/>
        <a:lstStyle/>
        <a:p>
          <a:pPr rtl="0"/>
          <a:endParaRPr lang="ru-RU" sz="1000" dirty="0">
            <a:latin typeface="Georgia" pitchFamily="18" charset="0"/>
          </a:endParaRPr>
        </a:p>
      </dgm:t>
    </dgm:pt>
    <dgm:pt modelId="{36E96585-1834-4992-9BAC-43B4FA74CDF1}" type="parTrans" cxnId="{779F0A3B-60AB-4FCE-A326-5CE59127D7D3}">
      <dgm:prSet/>
      <dgm:spPr/>
      <dgm:t>
        <a:bodyPr/>
        <a:lstStyle/>
        <a:p>
          <a:endParaRPr lang="ru-RU" sz="1000"/>
        </a:p>
      </dgm:t>
    </dgm:pt>
    <dgm:pt modelId="{BDA9BCAF-A73E-4274-835A-19A8597FC985}" type="sibTrans" cxnId="{779F0A3B-60AB-4FCE-A326-5CE59127D7D3}">
      <dgm:prSet/>
      <dgm:spPr/>
      <dgm:t>
        <a:bodyPr/>
        <a:lstStyle/>
        <a:p>
          <a:endParaRPr lang="ru-RU" sz="1000"/>
        </a:p>
      </dgm:t>
    </dgm:pt>
    <dgm:pt modelId="{101B7C10-76D8-44B0-AC18-25BD11186BA5}" type="pres">
      <dgm:prSet presAssocID="{643DEABC-4CD2-4B08-BB65-4A01CC52D0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F0BAE-5769-4638-A44E-28DC49605279}" type="pres">
      <dgm:prSet presAssocID="{CBC3D2AF-F5BA-40B5-851C-E17B1E668618}" presName="composite" presStyleCnt="0"/>
      <dgm:spPr/>
    </dgm:pt>
    <dgm:pt modelId="{A8A08A37-E8F0-4576-A1FD-21C289FC7EC7}" type="pres">
      <dgm:prSet presAssocID="{CBC3D2AF-F5BA-40B5-851C-E17B1E66861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897B2-7144-4044-940D-8CF7CF0C4C8A}" type="pres">
      <dgm:prSet presAssocID="{CBC3D2AF-F5BA-40B5-851C-E17B1E66861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A50CD-6BAF-47BC-B5B2-61ED4AF1A47B}" type="pres">
      <dgm:prSet presAssocID="{7B125C9D-5FB1-4497-BD8D-ABB80CCBF5D9}" presName="space" presStyleCnt="0"/>
      <dgm:spPr/>
    </dgm:pt>
    <dgm:pt modelId="{F1AAC147-B00E-4B6E-937B-647E93A44184}" type="pres">
      <dgm:prSet presAssocID="{A7EB0763-4BDE-4874-937A-0FB39BF1E95B}" presName="composite" presStyleCnt="0"/>
      <dgm:spPr/>
    </dgm:pt>
    <dgm:pt modelId="{9B8BB35D-DEC4-4908-B480-86D778ED817F}" type="pres">
      <dgm:prSet presAssocID="{A7EB0763-4BDE-4874-937A-0FB39BF1E9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DB6AA-0BEB-40F9-B7B3-3B342762CC9F}" type="pres">
      <dgm:prSet presAssocID="{A7EB0763-4BDE-4874-937A-0FB39BF1E9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40739-0B03-40AC-9249-9EE1446910F0}" type="pres">
      <dgm:prSet presAssocID="{74BFD1CE-EC76-4DE9-8194-FF49B7D3F2D4}" presName="space" presStyleCnt="0"/>
      <dgm:spPr/>
    </dgm:pt>
    <dgm:pt modelId="{D6D49468-95DE-462C-928E-40D8D048C385}" type="pres">
      <dgm:prSet presAssocID="{051CC944-ED6C-4127-98BD-B5A81E0A2453}" presName="composite" presStyleCnt="0"/>
      <dgm:spPr/>
    </dgm:pt>
    <dgm:pt modelId="{83C4F61F-2985-4B86-BE3F-03D4059228A3}" type="pres">
      <dgm:prSet presAssocID="{051CC944-ED6C-4127-98BD-B5A81E0A24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1C964-684C-4ADA-B4AA-62046E3101FC}" type="pres">
      <dgm:prSet presAssocID="{051CC944-ED6C-4127-98BD-B5A81E0A245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D0318-857C-408C-814C-21C85FC0ECB3}" type="presOf" srcId="{CF0CE26F-B904-4825-B5A3-A70A0260ABDC}" destId="{7C4DB6AA-0BEB-40F9-B7B3-3B342762CC9F}" srcOrd="0" destOrd="2" presId="urn:microsoft.com/office/officeart/2005/8/layout/hList1"/>
    <dgm:cxn modelId="{4C24D8B8-BEE2-46F7-BA2B-8BA2D79877E5}" type="presOf" srcId="{56CF9707-DE6D-40BE-9A58-405359574136}" destId="{67D897B2-7144-4044-940D-8CF7CF0C4C8A}" srcOrd="0" destOrd="4" presId="urn:microsoft.com/office/officeart/2005/8/layout/hList1"/>
    <dgm:cxn modelId="{FB3BE9AC-CE94-4508-B148-966EB938055F}" type="presOf" srcId="{CEE32180-0DB1-4066-A4EB-5C19CA538EC7}" destId="{B1E1C964-684C-4ADA-B4AA-62046E3101FC}" srcOrd="0" destOrd="5" presId="urn:microsoft.com/office/officeart/2005/8/layout/hList1"/>
    <dgm:cxn modelId="{78CDB19C-E17D-4377-B16A-2743C92D08A5}" srcId="{A7EB0763-4BDE-4874-937A-0FB39BF1E95B}" destId="{EE614DC1-B471-4538-B879-CAA9EBD46907}" srcOrd="6" destOrd="0" parTransId="{5FFF4D19-73AC-4E89-91FE-59F14728AE0A}" sibTransId="{4DB6399D-ECFA-47A4-9439-7DB0179781C6}"/>
    <dgm:cxn modelId="{9C7D997B-067A-445B-A200-63B4BE66D3D2}" srcId="{CBC3D2AF-F5BA-40B5-851C-E17B1E668618}" destId="{06ECE4C8-335E-4551-AD06-097088098108}" srcOrd="5" destOrd="0" parTransId="{CE9FF02C-9C5F-47A2-A2DA-1B5807F547BC}" sibTransId="{358EFF44-5339-4700-B916-9E3129A16488}"/>
    <dgm:cxn modelId="{5BFF8215-E478-46C6-A9C1-DAC76C1064BF}" type="presOf" srcId="{2DB6367F-CCE9-4A64-8AC5-A5DBE810D70B}" destId="{67D897B2-7144-4044-940D-8CF7CF0C4C8A}" srcOrd="0" destOrd="1" presId="urn:microsoft.com/office/officeart/2005/8/layout/hList1"/>
    <dgm:cxn modelId="{290D2034-E73D-47B1-9ECE-3741E9146797}" type="presOf" srcId="{CCAE6F07-200B-4BBB-A64A-56F9267A14BA}" destId="{B1E1C964-684C-4ADA-B4AA-62046E3101FC}" srcOrd="0" destOrd="2" presId="urn:microsoft.com/office/officeart/2005/8/layout/hList1"/>
    <dgm:cxn modelId="{01A30683-0A8C-4731-A809-BE49EB45B54B}" type="presOf" srcId="{C18E42CA-43C2-4F0E-B8A8-28A5043C37FB}" destId="{67D897B2-7144-4044-940D-8CF7CF0C4C8A}" srcOrd="0" destOrd="2" presId="urn:microsoft.com/office/officeart/2005/8/layout/hList1"/>
    <dgm:cxn modelId="{1350ADB3-8C19-4ADF-AF06-3B90EBF8FC90}" srcId="{CBC3D2AF-F5BA-40B5-851C-E17B1E668618}" destId="{F72B4C98-9735-4DC4-8A02-785BA3258620}" srcOrd="0" destOrd="0" parTransId="{BF2F4CB6-D984-43FB-BA23-E6443BB3DE2D}" sibTransId="{A15402E3-CB16-44AF-B854-9DC2A59A849B}"/>
    <dgm:cxn modelId="{E8644768-8C6B-475D-AB93-9910AC0BE18A}" type="presOf" srcId="{A7EB0763-4BDE-4874-937A-0FB39BF1E95B}" destId="{9B8BB35D-DEC4-4908-B480-86D778ED817F}" srcOrd="0" destOrd="0" presId="urn:microsoft.com/office/officeart/2005/8/layout/hList1"/>
    <dgm:cxn modelId="{6495767D-8933-47B9-A3BC-7BA5CA3C31EF}" type="presOf" srcId="{37390947-FAED-4516-B197-7F0FCFBEBB39}" destId="{7C4DB6AA-0BEB-40F9-B7B3-3B342762CC9F}" srcOrd="0" destOrd="7" presId="urn:microsoft.com/office/officeart/2005/8/layout/hList1"/>
    <dgm:cxn modelId="{F8885874-320D-4067-ABC6-D096ECD5FA65}" srcId="{051CC944-ED6C-4127-98BD-B5A81E0A2453}" destId="{CCAE6F07-200B-4BBB-A64A-56F9267A14BA}" srcOrd="2" destOrd="0" parTransId="{AD3AD74C-807F-4906-AB58-F967A94E525B}" sibTransId="{FD41AA73-EDAF-4381-B30E-F52370CECC8B}"/>
    <dgm:cxn modelId="{AE21B361-D422-487C-A3E4-EA0437D4AEDD}" srcId="{051CC944-ED6C-4127-98BD-B5A81E0A2453}" destId="{D2BEDD91-6110-4A2E-AF6B-BFB2A442A7EE}" srcOrd="0" destOrd="0" parTransId="{AE063F43-97E1-4C15-A316-54904C9AE7B7}" sibTransId="{171064F4-9CC9-4DBB-BA74-1C377CD7AA73}"/>
    <dgm:cxn modelId="{FD45D9EF-BC48-463E-B2A7-C048C1C795C9}" type="presOf" srcId="{B114630F-EDBB-4965-B633-0E2D03191D10}" destId="{67D897B2-7144-4044-940D-8CF7CF0C4C8A}" srcOrd="0" destOrd="6" presId="urn:microsoft.com/office/officeart/2005/8/layout/hList1"/>
    <dgm:cxn modelId="{4439B41D-8EF7-4AFD-9F6F-213BA8D09E9B}" srcId="{643DEABC-4CD2-4B08-BB65-4A01CC52D058}" destId="{A7EB0763-4BDE-4874-937A-0FB39BF1E95B}" srcOrd="1" destOrd="0" parTransId="{746FC3F1-04D7-4C49-926E-39AAE92428CA}" sibTransId="{74BFD1CE-EC76-4DE9-8194-FF49B7D3F2D4}"/>
    <dgm:cxn modelId="{D84DC828-1BF8-4AB7-872F-225C800E9587}" type="presOf" srcId="{C823FE7F-2576-4607-B03A-14F78531AA21}" destId="{B1E1C964-684C-4ADA-B4AA-62046E3101FC}" srcOrd="0" destOrd="1" presId="urn:microsoft.com/office/officeart/2005/8/layout/hList1"/>
    <dgm:cxn modelId="{DAE3E3E7-ED4A-4C2E-A1DC-FF30CF219E5C}" srcId="{CBC3D2AF-F5BA-40B5-851C-E17B1E668618}" destId="{C18E42CA-43C2-4F0E-B8A8-28A5043C37FB}" srcOrd="2" destOrd="0" parTransId="{422B342F-1D92-45F4-93F3-098659B45321}" sibTransId="{772B0371-841F-4BB0-A7F3-6ADC0B975F7D}"/>
    <dgm:cxn modelId="{A9678069-C18D-45B7-8FF5-BD0C68DDABBE}" type="presOf" srcId="{643DEABC-4CD2-4B08-BB65-4A01CC52D058}" destId="{101B7C10-76D8-44B0-AC18-25BD11186BA5}" srcOrd="0" destOrd="0" presId="urn:microsoft.com/office/officeart/2005/8/layout/hList1"/>
    <dgm:cxn modelId="{F2A3D9F2-0FCC-4958-9DB7-FF8FAA3FE637}" type="presOf" srcId="{3ECC8152-047B-4006-85D3-B1330FDE1168}" destId="{7C4DB6AA-0BEB-40F9-B7B3-3B342762CC9F}" srcOrd="0" destOrd="3" presId="urn:microsoft.com/office/officeart/2005/8/layout/hList1"/>
    <dgm:cxn modelId="{2034D3A5-EA2E-4054-9E63-6284F8F53DAC}" srcId="{051CC944-ED6C-4127-98BD-B5A81E0A2453}" destId="{CEE32180-0DB1-4066-A4EB-5C19CA538EC7}" srcOrd="5" destOrd="0" parTransId="{C9055D44-FF6D-4D24-8C9E-85BF811CDDAF}" sibTransId="{B9308D96-04B1-4FE9-8249-48E7A5DAEB53}"/>
    <dgm:cxn modelId="{A4C66927-390F-4C70-BA7C-DBC632983343}" type="presOf" srcId="{EE614DC1-B471-4538-B879-CAA9EBD46907}" destId="{7C4DB6AA-0BEB-40F9-B7B3-3B342762CC9F}" srcOrd="0" destOrd="6" presId="urn:microsoft.com/office/officeart/2005/8/layout/hList1"/>
    <dgm:cxn modelId="{8552985E-71E7-4349-A426-0A39F900352C}" type="presOf" srcId="{FE0F6D9A-802A-415F-9CF8-49C2C1258341}" destId="{7C4DB6AA-0BEB-40F9-B7B3-3B342762CC9F}" srcOrd="0" destOrd="0" presId="urn:microsoft.com/office/officeart/2005/8/layout/hList1"/>
    <dgm:cxn modelId="{EEF0E93E-776E-444C-AC62-7ABDEE3E3CCD}" type="presOf" srcId="{D2BEDD91-6110-4A2E-AF6B-BFB2A442A7EE}" destId="{B1E1C964-684C-4ADA-B4AA-62046E3101FC}" srcOrd="0" destOrd="0" presId="urn:microsoft.com/office/officeart/2005/8/layout/hList1"/>
    <dgm:cxn modelId="{4A12678C-AF42-434F-8700-739EFD6ADF18}" type="presOf" srcId="{362FF991-B71A-4B00-B699-3129418C3AB3}" destId="{67D897B2-7144-4044-940D-8CF7CF0C4C8A}" srcOrd="0" destOrd="3" presId="urn:microsoft.com/office/officeart/2005/8/layout/hList1"/>
    <dgm:cxn modelId="{D71138A4-AD81-4D2A-85CE-3085D1A91C6B}" type="presOf" srcId="{06ECE4C8-335E-4551-AD06-097088098108}" destId="{67D897B2-7144-4044-940D-8CF7CF0C4C8A}" srcOrd="0" destOrd="5" presId="urn:microsoft.com/office/officeart/2005/8/layout/hList1"/>
    <dgm:cxn modelId="{71DD0896-CA0E-46C0-9722-3A0D6E49B8AB}" srcId="{A7EB0763-4BDE-4874-937A-0FB39BF1E95B}" destId="{F1801503-8A81-45E3-BE87-6DBB0499F5E6}" srcOrd="1" destOrd="0" parTransId="{EC2D9128-AF5E-4C9A-B557-D016193482A0}" sibTransId="{60372010-BB23-4160-8E7A-C25640DEB3C0}"/>
    <dgm:cxn modelId="{7E33F28C-9E0D-4689-85AF-519730197812}" type="presOf" srcId="{F1801503-8A81-45E3-BE87-6DBB0499F5E6}" destId="{7C4DB6AA-0BEB-40F9-B7B3-3B342762CC9F}" srcOrd="0" destOrd="1" presId="urn:microsoft.com/office/officeart/2005/8/layout/hList1"/>
    <dgm:cxn modelId="{E0CA608B-ECEC-4B91-BDFF-2D56D42D5C57}" srcId="{A7EB0763-4BDE-4874-937A-0FB39BF1E95B}" destId="{893CF894-53A4-4DB1-996C-6400B874D0B9}" srcOrd="4" destOrd="0" parTransId="{33A26F98-8049-49D1-8F2C-086E14DF8CC3}" sibTransId="{B01729E3-87F3-43EA-B95F-0D1F0DDD5F58}"/>
    <dgm:cxn modelId="{AAFBBE07-F352-4CC1-8E05-D2C3C4FB16B5}" srcId="{CBC3D2AF-F5BA-40B5-851C-E17B1E668618}" destId="{56CF9707-DE6D-40BE-9A58-405359574136}" srcOrd="4" destOrd="0" parTransId="{BA7539C1-1A7F-4280-A910-19940BCB1863}" sibTransId="{48E1A8D0-6FF6-43CE-AF5F-CFCC8A1A994F}"/>
    <dgm:cxn modelId="{6FDAAD00-4528-44DE-BA7D-624AC753D6FE}" srcId="{051CC944-ED6C-4127-98BD-B5A81E0A2453}" destId="{15B17F6F-7B88-47A9-B69B-2F7B269216C5}" srcOrd="4" destOrd="0" parTransId="{61CFD974-97F3-457A-9F52-C141EADA8D89}" sibTransId="{C9E30C3A-E1E1-4A2E-8404-36C660B78EE7}"/>
    <dgm:cxn modelId="{97216B09-F9FA-4A9D-99D8-D1BBB309B214}" type="presOf" srcId="{DAAC6A6D-DB4F-4221-97A6-E2649214B93C}" destId="{B1E1C964-684C-4ADA-B4AA-62046E3101FC}" srcOrd="0" destOrd="3" presId="urn:microsoft.com/office/officeart/2005/8/layout/hList1"/>
    <dgm:cxn modelId="{915481FE-7512-4891-BCDC-62A7EF8DD415}" type="presOf" srcId="{CBC3D2AF-F5BA-40B5-851C-E17B1E668618}" destId="{A8A08A37-E8F0-4576-A1FD-21C289FC7EC7}" srcOrd="0" destOrd="0" presId="urn:microsoft.com/office/officeart/2005/8/layout/hList1"/>
    <dgm:cxn modelId="{4FB9EC65-E12F-493D-8D16-37FCE8259323}" srcId="{643DEABC-4CD2-4B08-BB65-4A01CC52D058}" destId="{051CC944-ED6C-4127-98BD-B5A81E0A2453}" srcOrd="2" destOrd="0" parTransId="{B90EF4C2-CF7C-4F15-84EE-4D6117310536}" sibTransId="{0E5ADBE9-37A5-47B4-B931-586DEB639C8F}"/>
    <dgm:cxn modelId="{3CC51883-FE52-4092-B1CE-5803656EB7A9}" srcId="{CBC3D2AF-F5BA-40B5-851C-E17B1E668618}" destId="{2DB6367F-CCE9-4A64-8AC5-A5DBE810D70B}" srcOrd="1" destOrd="0" parTransId="{CC14E333-0206-4AAE-AE2D-073BDFA4316D}" sibTransId="{F30CF674-46B2-412E-9822-914D446D9C12}"/>
    <dgm:cxn modelId="{7327FCFA-1CCF-41E3-A037-494CC2F7EFCC}" srcId="{051CC944-ED6C-4127-98BD-B5A81E0A2453}" destId="{DAAC6A6D-DB4F-4221-97A6-E2649214B93C}" srcOrd="3" destOrd="0" parTransId="{25983410-6622-4B06-8D00-1A04297B0BAD}" sibTransId="{992B807C-FD96-4DA4-9B5D-3848639DFCFD}"/>
    <dgm:cxn modelId="{D2722899-3276-4D54-B2C6-657B224F6A81}" type="presOf" srcId="{F72B4C98-9735-4DC4-8A02-785BA3258620}" destId="{67D897B2-7144-4044-940D-8CF7CF0C4C8A}" srcOrd="0" destOrd="0" presId="urn:microsoft.com/office/officeart/2005/8/layout/hList1"/>
    <dgm:cxn modelId="{7D1F6B25-9412-4FEF-B943-D1831572478A}" srcId="{643DEABC-4CD2-4B08-BB65-4A01CC52D058}" destId="{CBC3D2AF-F5BA-40B5-851C-E17B1E668618}" srcOrd="0" destOrd="0" parTransId="{C4A69F6C-03E8-4E79-9FAE-908184E9A875}" sibTransId="{7B125C9D-5FB1-4497-BD8D-ABB80CCBF5D9}"/>
    <dgm:cxn modelId="{58514691-0BFB-4265-8706-C642810822CE}" type="presOf" srcId="{051CC944-ED6C-4127-98BD-B5A81E0A2453}" destId="{83C4F61F-2985-4B86-BE3F-03D4059228A3}" srcOrd="0" destOrd="0" presId="urn:microsoft.com/office/officeart/2005/8/layout/hList1"/>
    <dgm:cxn modelId="{7D0C78F6-B788-40C6-9865-574BC6926489}" type="presOf" srcId="{C20BF6E4-6188-47CF-8A81-60DB6D297FF2}" destId="{7C4DB6AA-0BEB-40F9-B7B3-3B342762CC9F}" srcOrd="0" destOrd="5" presId="urn:microsoft.com/office/officeart/2005/8/layout/hList1"/>
    <dgm:cxn modelId="{6712E438-BE95-4823-A734-62D6D2374A4D}" srcId="{A7EB0763-4BDE-4874-937A-0FB39BF1E95B}" destId="{CF0CE26F-B904-4825-B5A3-A70A0260ABDC}" srcOrd="2" destOrd="0" parTransId="{541F536C-9556-4426-B4D4-E037AE2AB287}" sibTransId="{274D6624-E80D-4919-A05C-F2D7AA6F04E5}"/>
    <dgm:cxn modelId="{4A84BC40-FF7C-427A-BE3B-28EABBB40F03}" srcId="{A7EB0763-4BDE-4874-937A-0FB39BF1E95B}" destId="{37390947-FAED-4516-B197-7F0FCFBEBB39}" srcOrd="7" destOrd="0" parTransId="{C5425C00-7CE7-4B3B-A4EB-190425505618}" sibTransId="{44216915-3019-4906-8E03-07686B32E6E2}"/>
    <dgm:cxn modelId="{FD5B0368-422D-4586-BF0C-265C761FF444}" type="presOf" srcId="{15B17F6F-7B88-47A9-B69B-2F7B269216C5}" destId="{B1E1C964-684C-4ADA-B4AA-62046E3101FC}" srcOrd="0" destOrd="4" presId="urn:microsoft.com/office/officeart/2005/8/layout/hList1"/>
    <dgm:cxn modelId="{779F0A3B-60AB-4FCE-A326-5CE59127D7D3}" srcId="{051CC944-ED6C-4127-98BD-B5A81E0A2453}" destId="{C823FE7F-2576-4607-B03A-14F78531AA21}" srcOrd="1" destOrd="0" parTransId="{36E96585-1834-4992-9BAC-43B4FA74CDF1}" sibTransId="{BDA9BCAF-A73E-4274-835A-19A8597FC985}"/>
    <dgm:cxn modelId="{6E446CBF-3460-45C0-984E-FA2D58960F61}" srcId="{A7EB0763-4BDE-4874-937A-0FB39BF1E95B}" destId="{3ECC8152-047B-4006-85D3-B1330FDE1168}" srcOrd="3" destOrd="0" parTransId="{5B059948-21F8-4C22-ACB0-0C7B302D11A5}" sibTransId="{38F3B3AF-4349-403D-8078-6F9B26F9C55E}"/>
    <dgm:cxn modelId="{BAA46962-F8AC-4B6F-AB6D-AA73B12037DD}" srcId="{A7EB0763-4BDE-4874-937A-0FB39BF1E95B}" destId="{FE0F6D9A-802A-415F-9CF8-49C2C1258341}" srcOrd="0" destOrd="0" parTransId="{F3E51F4E-293A-4258-8150-5E29AA6493F8}" sibTransId="{8DF3044B-D96D-49B8-B516-FF4193BECA5D}"/>
    <dgm:cxn modelId="{4BDA230E-CD00-4312-94E0-3A445F55DDCE}" srcId="{CBC3D2AF-F5BA-40B5-851C-E17B1E668618}" destId="{B114630F-EDBB-4965-B633-0E2D03191D10}" srcOrd="6" destOrd="0" parTransId="{4C4F64D6-528D-43D7-A331-9E29D4A5B091}" sibTransId="{16654E1A-D2B0-426F-96A7-F80E49FA693B}"/>
    <dgm:cxn modelId="{51EBEC89-64BE-42F5-B68A-2C769CB91C6A}" type="presOf" srcId="{893CF894-53A4-4DB1-996C-6400B874D0B9}" destId="{7C4DB6AA-0BEB-40F9-B7B3-3B342762CC9F}" srcOrd="0" destOrd="4" presId="urn:microsoft.com/office/officeart/2005/8/layout/hList1"/>
    <dgm:cxn modelId="{C3DA55D3-B3A3-4ACF-9F0B-8086C063CBCB}" srcId="{A7EB0763-4BDE-4874-937A-0FB39BF1E95B}" destId="{C20BF6E4-6188-47CF-8A81-60DB6D297FF2}" srcOrd="5" destOrd="0" parTransId="{D09318CB-B017-44B4-9A4D-1C17B77D9291}" sibTransId="{1FCC6115-DEF0-4A53-99FA-FA958CD25DF3}"/>
    <dgm:cxn modelId="{46FED04C-E86B-46CF-AC06-F02157316F3F}" srcId="{CBC3D2AF-F5BA-40B5-851C-E17B1E668618}" destId="{362FF991-B71A-4B00-B699-3129418C3AB3}" srcOrd="3" destOrd="0" parTransId="{CDBD010B-96B5-41EA-BB68-93DC9C8CDA55}" sibTransId="{915659DF-8C22-4AE5-A2D9-EEBB754C998D}"/>
    <dgm:cxn modelId="{D603E524-292F-4D6E-BAF9-511649EC024C}" type="presParOf" srcId="{101B7C10-76D8-44B0-AC18-25BD11186BA5}" destId="{DC2F0BAE-5769-4638-A44E-28DC49605279}" srcOrd="0" destOrd="0" presId="urn:microsoft.com/office/officeart/2005/8/layout/hList1"/>
    <dgm:cxn modelId="{1AF52716-79A2-4D7F-B996-FABABDB9CBA2}" type="presParOf" srcId="{DC2F0BAE-5769-4638-A44E-28DC49605279}" destId="{A8A08A37-E8F0-4576-A1FD-21C289FC7EC7}" srcOrd="0" destOrd="0" presId="urn:microsoft.com/office/officeart/2005/8/layout/hList1"/>
    <dgm:cxn modelId="{FE3E799F-3FDF-4006-A6A9-F66CA4C3A0BC}" type="presParOf" srcId="{DC2F0BAE-5769-4638-A44E-28DC49605279}" destId="{67D897B2-7144-4044-940D-8CF7CF0C4C8A}" srcOrd="1" destOrd="0" presId="urn:microsoft.com/office/officeart/2005/8/layout/hList1"/>
    <dgm:cxn modelId="{0D638777-507F-4405-A7B7-FDD470A22FAB}" type="presParOf" srcId="{101B7C10-76D8-44B0-AC18-25BD11186BA5}" destId="{584A50CD-6BAF-47BC-B5B2-61ED4AF1A47B}" srcOrd="1" destOrd="0" presId="urn:microsoft.com/office/officeart/2005/8/layout/hList1"/>
    <dgm:cxn modelId="{1B5D3A4D-9E22-42C5-A467-EE21F713D61C}" type="presParOf" srcId="{101B7C10-76D8-44B0-AC18-25BD11186BA5}" destId="{F1AAC147-B00E-4B6E-937B-647E93A44184}" srcOrd="2" destOrd="0" presId="urn:microsoft.com/office/officeart/2005/8/layout/hList1"/>
    <dgm:cxn modelId="{B5B5BECE-159B-4494-8C35-585125B4E8FD}" type="presParOf" srcId="{F1AAC147-B00E-4B6E-937B-647E93A44184}" destId="{9B8BB35D-DEC4-4908-B480-86D778ED817F}" srcOrd="0" destOrd="0" presId="urn:microsoft.com/office/officeart/2005/8/layout/hList1"/>
    <dgm:cxn modelId="{EDDF319B-EA5E-4950-B19A-572DC55D5DB8}" type="presParOf" srcId="{F1AAC147-B00E-4B6E-937B-647E93A44184}" destId="{7C4DB6AA-0BEB-40F9-B7B3-3B342762CC9F}" srcOrd="1" destOrd="0" presId="urn:microsoft.com/office/officeart/2005/8/layout/hList1"/>
    <dgm:cxn modelId="{3CF9EB89-3EBA-46C4-AD26-0AD9AFC623D7}" type="presParOf" srcId="{101B7C10-76D8-44B0-AC18-25BD11186BA5}" destId="{A4840739-0B03-40AC-9249-9EE1446910F0}" srcOrd="3" destOrd="0" presId="urn:microsoft.com/office/officeart/2005/8/layout/hList1"/>
    <dgm:cxn modelId="{B08FE301-554A-4C43-A2FF-4306F71C4259}" type="presParOf" srcId="{101B7C10-76D8-44B0-AC18-25BD11186BA5}" destId="{D6D49468-95DE-462C-928E-40D8D048C385}" srcOrd="4" destOrd="0" presId="urn:microsoft.com/office/officeart/2005/8/layout/hList1"/>
    <dgm:cxn modelId="{4B6EFFB2-DD76-4E7C-9CA9-05B5B873FE38}" type="presParOf" srcId="{D6D49468-95DE-462C-928E-40D8D048C385}" destId="{83C4F61F-2985-4B86-BE3F-03D4059228A3}" srcOrd="0" destOrd="0" presId="urn:microsoft.com/office/officeart/2005/8/layout/hList1"/>
    <dgm:cxn modelId="{4707A2AE-0ADE-434A-B1B7-63B1050714D7}" type="presParOf" srcId="{D6D49468-95DE-462C-928E-40D8D048C385}" destId="{B1E1C964-684C-4ADA-B4AA-62046E3101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6A7C8-4882-489E-9C32-26292FB157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DF1654-CF7E-4872-946E-B32AA8A3D91F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</a:t>
          </a:r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на покупку залога, реализуемых банком</a:t>
          </a:r>
          <a:endParaRPr lang="ru-RU" sz="1100" dirty="0"/>
        </a:p>
      </dgm:t>
    </dgm:pt>
    <dgm:pt modelId="{86E52E62-8911-4FF3-B55A-50DE2240E4D7}" type="parTrans" cxnId="{C63A8777-A2DA-4653-8829-ECE6E6A3311C}">
      <dgm:prSet/>
      <dgm:spPr/>
      <dgm:t>
        <a:bodyPr/>
        <a:lstStyle/>
        <a:p>
          <a:endParaRPr lang="ru-RU" sz="1000"/>
        </a:p>
      </dgm:t>
    </dgm:pt>
    <dgm:pt modelId="{183E014F-F799-4870-AAB0-3E57B2562291}" type="sibTrans" cxnId="{C63A8777-A2DA-4653-8829-ECE6E6A3311C}">
      <dgm:prSet/>
      <dgm:spPr/>
      <dgm:t>
        <a:bodyPr/>
        <a:lstStyle/>
        <a:p>
          <a:endParaRPr lang="ru-RU" sz="1000"/>
        </a:p>
      </dgm:t>
    </dgm:pt>
    <dgm:pt modelId="{279CD738-5960-4DBE-BCBC-586475A83FB7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выдается на приобретение имущества, находящегося в залоге у банка и выставленного собственником на продажу.</a:t>
          </a:r>
          <a:endParaRPr lang="ru-RU" sz="1000" dirty="0">
            <a:latin typeface="Georgia" pitchFamily="18" charset="0"/>
          </a:endParaRPr>
        </a:p>
      </dgm:t>
    </dgm:pt>
    <dgm:pt modelId="{22C1C23C-CA69-4EDA-B60D-F58EF8AF804A}" type="parTrans" cxnId="{4E323C30-EA45-4175-9509-BFDE5664123E}">
      <dgm:prSet/>
      <dgm:spPr/>
      <dgm:t>
        <a:bodyPr/>
        <a:lstStyle/>
        <a:p>
          <a:endParaRPr lang="ru-RU" sz="1000"/>
        </a:p>
      </dgm:t>
    </dgm:pt>
    <dgm:pt modelId="{476C67EF-063A-4986-97C2-E2D5F563A5E9}" type="sibTrans" cxnId="{4E323C30-EA45-4175-9509-BFDE5664123E}">
      <dgm:prSet/>
      <dgm:spPr/>
      <dgm:t>
        <a:bodyPr/>
        <a:lstStyle/>
        <a:p>
          <a:endParaRPr lang="ru-RU" sz="1000"/>
        </a:p>
      </dgm:t>
    </dgm:pt>
    <dgm:pt modelId="{AA93ED0B-8C7B-4CD5-8EB3-22DE35864001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Инвестиционные</a:t>
          </a:r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цели</a:t>
          </a:r>
          <a:endParaRPr lang="ru-RU" sz="1100" dirty="0"/>
        </a:p>
      </dgm:t>
    </dgm:pt>
    <dgm:pt modelId="{5DD60490-ED40-462C-AA40-E5C8CB569F77}" type="parTrans" cxnId="{E699246C-8B31-4168-9134-D3BE51B85E2D}">
      <dgm:prSet/>
      <dgm:spPr/>
      <dgm:t>
        <a:bodyPr/>
        <a:lstStyle/>
        <a:p>
          <a:endParaRPr lang="ru-RU" sz="1000"/>
        </a:p>
      </dgm:t>
    </dgm:pt>
    <dgm:pt modelId="{4915F382-3C8B-417A-888C-8F5C0EEABE6F}" type="sibTrans" cxnId="{E699246C-8B31-4168-9134-D3BE51B85E2D}">
      <dgm:prSet/>
      <dgm:spPr/>
      <dgm:t>
        <a:bodyPr/>
        <a:lstStyle/>
        <a:p>
          <a:endParaRPr lang="ru-RU" sz="1000"/>
        </a:p>
      </dgm:t>
    </dgm:pt>
    <dgm:pt modelId="{88A6CA2E-5B16-4311-BED5-8AB61E073755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Инвест-ипотека</a:t>
          </a:r>
          <a:endParaRPr lang="ru-RU" sz="1000" dirty="0">
            <a:latin typeface="Georgia" pitchFamily="18" charset="0"/>
          </a:endParaRPr>
        </a:p>
      </dgm:t>
    </dgm:pt>
    <dgm:pt modelId="{1AE3F509-42F3-45AA-8785-4CB2DAF3F412}" type="parTrans" cxnId="{08824D64-2A96-4E76-B051-62B631E0CD4D}">
      <dgm:prSet/>
      <dgm:spPr/>
      <dgm:t>
        <a:bodyPr/>
        <a:lstStyle/>
        <a:p>
          <a:endParaRPr lang="ru-RU" sz="1000"/>
        </a:p>
      </dgm:t>
    </dgm:pt>
    <dgm:pt modelId="{443234EE-9C8E-4661-9A39-4262F426A309}" type="sibTrans" cxnId="{08824D64-2A96-4E76-B051-62B631E0CD4D}">
      <dgm:prSet/>
      <dgm:spPr/>
      <dgm:t>
        <a:bodyPr/>
        <a:lstStyle/>
        <a:p>
          <a:endParaRPr lang="ru-RU" sz="1000"/>
        </a:p>
      </dgm:t>
    </dgm:pt>
    <dgm:pt modelId="{6680063E-96F2-49BF-8578-AAA2344EA5FF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Рефинансирование</a:t>
          </a:r>
          <a:endParaRPr lang="ru-RU" sz="1100" dirty="0">
            <a:latin typeface="Georgia" pitchFamily="18" charset="0"/>
          </a:endParaRPr>
        </a:p>
      </dgm:t>
    </dgm:pt>
    <dgm:pt modelId="{3A613E61-B9FD-41E1-810B-C161E500D0A6}" type="parTrans" cxnId="{30D79C54-9C5B-43B1-8C2C-6CF21642773D}">
      <dgm:prSet/>
      <dgm:spPr/>
      <dgm:t>
        <a:bodyPr/>
        <a:lstStyle/>
        <a:p>
          <a:endParaRPr lang="ru-RU" sz="1000"/>
        </a:p>
      </dgm:t>
    </dgm:pt>
    <dgm:pt modelId="{D3C7C57E-129A-4033-AB0C-022E2095D87D}" type="sibTrans" cxnId="{30D79C54-9C5B-43B1-8C2C-6CF21642773D}">
      <dgm:prSet/>
      <dgm:spPr/>
      <dgm:t>
        <a:bodyPr/>
        <a:lstStyle/>
        <a:p>
          <a:endParaRPr lang="ru-RU" sz="1000"/>
        </a:p>
      </dgm:t>
    </dgm:pt>
    <dgm:pt modelId="{BDB2C2C3-2E00-4A6E-AEC0-7C82617517D2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Рефинансирование действующих обязательств в сторонних Банках</a:t>
          </a:r>
          <a:endParaRPr lang="ru-RU" sz="1000" dirty="0">
            <a:latin typeface="Georgia" pitchFamily="18" charset="0"/>
          </a:endParaRPr>
        </a:p>
      </dgm:t>
    </dgm:pt>
    <dgm:pt modelId="{9BEA368A-9B96-4B43-BC51-7F1C59EA4500}" type="parTrans" cxnId="{E530591B-220F-47FF-BE77-1762A880E9E8}">
      <dgm:prSet/>
      <dgm:spPr/>
      <dgm:t>
        <a:bodyPr/>
        <a:lstStyle/>
        <a:p>
          <a:endParaRPr lang="ru-RU" sz="1000"/>
        </a:p>
      </dgm:t>
    </dgm:pt>
    <dgm:pt modelId="{AC133C2F-4DB6-4C95-94AC-4B5473E3B6B0}" type="sibTrans" cxnId="{E530591B-220F-47FF-BE77-1762A880E9E8}">
      <dgm:prSet/>
      <dgm:spPr/>
      <dgm:t>
        <a:bodyPr/>
        <a:lstStyle/>
        <a:p>
          <a:endParaRPr lang="ru-RU" sz="1000"/>
        </a:p>
      </dgm:t>
    </dgm:pt>
    <dgm:pt modelId="{70068895-DD36-41DB-9D4B-9AA3EF75F0E5}">
      <dgm:prSet custT="1"/>
      <dgm:spPr>
        <a:noFill/>
        <a:ln>
          <a:noFill/>
        </a:ln>
      </dgm:spPr>
      <dgm:t>
        <a:bodyPr/>
        <a:lstStyle/>
        <a:p>
          <a:pPr rtl="0"/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1B578BED-E19F-437B-9950-6BDA8941BAD4}" type="parTrans" cxnId="{2215D584-4E9F-4C58-9F1C-9754646967F8}">
      <dgm:prSet/>
      <dgm:spPr/>
      <dgm:t>
        <a:bodyPr/>
        <a:lstStyle/>
        <a:p>
          <a:endParaRPr lang="ru-RU" sz="1000"/>
        </a:p>
      </dgm:t>
    </dgm:pt>
    <dgm:pt modelId="{1E9C5DBD-12BA-4738-B491-282EEFD548FF}" type="sibTrans" cxnId="{2215D584-4E9F-4C58-9F1C-9754646967F8}">
      <dgm:prSet/>
      <dgm:spPr/>
      <dgm:t>
        <a:bodyPr/>
        <a:lstStyle/>
        <a:p>
          <a:endParaRPr lang="ru-RU" sz="1000"/>
        </a:p>
      </dgm:t>
    </dgm:pt>
    <dgm:pt modelId="{B482E83A-793D-4D97-AA39-228600BA7793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До 80% от стоимости приобретаемого имущества</a:t>
          </a:r>
        </a:p>
      </dgm:t>
    </dgm:pt>
    <dgm:pt modelId="{9AC6F2F9-35A7-4DEC-84F1-9BB155630370}" type="parTrans" cxnId="{625035FD-3A5E-441B-8C82-6827B05B8D62}">
      <dgm:prSet/>
      <dgm:spPr/>
      <dgm:t>
        <a:bodyPr/>
        <a:lstStyle/>
        <a:p>
          <a:endParaRPr lang="ru-RU" sz="1000"/>
        </a:p>
      </dgm:t>
    </dgm:pt>
    <dgm:pt modelId="{FD953857-F790-4D24-BDD4-0A13A5430A68}" type="sibTrans" cxnId="{625035FD-3A5E-441B-8C82-6827B05B8D62}">
      <dgm:prSet/>
      <dgm:spPr/>
      <dgm:t>
        <a:bodyPr/>
        <a:lstStyle/>
        <a:p>
          <a:endParaRPr lang="ru-RU" sz="1000"/>
        </a:p>
      </dgm:t>
    </dgm:pt>
    <dgm:pt modelId="{C3CDADFD-2B61-431A-9277-9A74899D675C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Длительный срок кредитования;</a:t>
          </a:r>
          <a:b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</a:br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- Процентная ставка от 13,25 до 20,55 %;</a:t>
          </a:r>
        </a:p>
      </dgm:t>
    </dgm:pt>
    <dgm:pt modelId="{712C1829-9EFD-404B-9084-21E4478C8837}" type="parTrans" cxnId="{54053D8E-12B0-4A67-AE50-32991F9871B1}">
      <dgm:prSet/>
      <dgm:spPr/>
      <dgm:t>
        <a:bodyPr/>
        <a:lstStyle/>
        <a:p>
          <a:endParaRPr lang="ru-RU" sz="1000"/>
        </a:p>
      </dgm:t>
    </dgm:pt>
    <dgm:pt modelId="{223AA672-245C-475A-BA83-5239B623FA40}" type="sibTrans" cxnId="{54053D8E-12B0-4A67-AE50-32991F9871B1}">
      <dgm:prSet/>
      <dgm:spPr/>
      <dgm:t>
        <a:bodyPr/>
        <a:lstStyle/>
        <a:p>
          <a:endParaRPr lang="ru-RU" sz="1000"/>
        </a:p>
      </dgm:t>
    </dgm:pt>
    <dgm:pt modelId="{C5B00B6F-0C7B-4FB9-A4BA-817836DEE514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Отсутствие комиссии за досрочное частичное или полное гашение</a:t>
          </a:r>
        </a:p>
      </dgm:t>
    </dgm:pt>
    <dgm:pt modelId="{D4E100F8-47C3-44A0-A50C-27A95EDCED7D}" type="parTrans" cxnId="{A5DFE398-8D2A-4842-9F89-27E3162AD29A}">
      <dgm:prSet/>
      <dgm:spPr/>
      <dgm:t>
        <a:bodyPr/>
        <a:lstStyle/>
        <a:p>
          <a:endParaRPr lang="ru-RU" sz="1000"/>
        </a:p>
      </dgm:t>
    </dgm:pt>
    <dgm:pt modelId="{BAEB00EB-DF79-4F8A-A375-D50EBBD4B8BB}" type="sibTrans" cxnId="{A5DFE398-8D2A-4842-9F89-27E3162AD29A}">
      <dgm:prSet/>
      <dgm:spPr/>
      <dgm:t>
        <a:bodyPr/>
        <a:lstStyle/>
        <a:p>
          <a:endParaRPr lang="ru-RU" sz="1000"/>
        </a:p>
      </dgm:t>
    </dgm:pt>
    <dgm:pt modelId="{C22A11D6-0477-483E-B2EE-579E0A6E2BEE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Инвест-авто</a:t>
          </a:r>
        </a:p>
      </dgm:t>
    </dgm:pt>
    <dgm:pt modelId="{E44CDDDE-B05E-4A7A-AAEC-3B33CB7D9B04}" type="parTrans" cxnId="{E7D4A8CA-8379-48DE-9009-BA8FD4560CEB}">
      <dgm:prSet/>
      <dgm:spPr/>
      <dgm:t>
        <a:bodyPr/>
        <a:lstStyle/>
        <a:p>
          <a:endParaRPr lang="ru-RU" sz="1000"/>
        </a:p>
      </dgm:t>
    </dgm:pt>
    <dgm:pt modelId="{719FF2B7-53AC-4D56-97B8-0239EF6BC807}" type="sibTrans" cxnId="{E7D4A8CA-8379-48DE-9009-BA8FD4560CEB}">
      <dgm:prSet/>
      <dgm:spPr/>
      <dgm:t>
        <a:bodyPr/>
        <a:lstStyle/>
        <a:p>
          <a:endParaRPr lang="ru-RU" sz="1000"/>
        </a:p>
      </dgm:t>
    </dgm:pt>
    <dgm:pt modelId="{8C867C40-3550-4BD8-BBF6-AED8EC13B387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Инвест-Оборудование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9BF15B0C-424E-46CB-A00A-4711089B7C82}" type="parTrans" cxnId="{0EE32996-CF35-4E6F-918E-C6E4B5741048}">
      <dgm:prSet/>
      <dgm:spPr/>
      <dgm:t>
        <a:bodyPr/>
        <a:lstStyle/>
        <a:p>
          <a:endParaRPr lang="ru-RU" sz="1000"/>
        </a:p>
      </dgm:t>
    </dgm:pt>
    <dgm:pt modelId="{4C7ECB66-F3E9-41D9-B275-8CB596908BD9}" type="sibTrans" cxnId="{0EE32996-CF35-4E6F-918E-C6E4B5741048}">
      <dgm:prSet/>
      <dgm:spPr/>
      <dgm:t>
        <a:bodyPr/>
        <a:lstStyle/>
        <a:p>
          <a:endParaRPr lang="ru-RU" sz="1000"/>
        </a:p>
      </dgm:t>
    </dgm:pt>
    <dgm:pt modelId="{28BD33DA-E9F2-4AAA-AA60-709EE85F895D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на модернизацию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01DEB0CA-269C-4083-97A0-221B274657BB}" type="parTrans" cxnId="{3BB11966-85B7-4823-B7A0-5492EF4E62C4}">
      <dgm:prSet/>
      <dgm:spPr/>
      <dgm:t>
        <a:bodyPr/>
        <a:lstStyle/>
        <a:p>
          <a:endParaRPr lang="ru-RU" sz="1000"/>
        </a:p>
      </dgm:t>
    </dgm:pt>
    <dgm:pt modelId="{8AFCE2B8-2B16-4F01-B07E-7B4D2A2AC48A}" type="sibTrans" cxnId="{3BB11966-85B7-4823-B7A0-5492EF4E62C4}">
      <dgm:prSet/>
      <dgm:spPr/>
      <dgm:t>
        <a:bodyPr/>
        <a:lstStyle/>
        <a:p>
          <a:endParaRPr lang="ru-RU" sz="1000"/>
        </a:p>
      </dgm:t>
    </dgm:pt>
    <dgm:pt modelId="{9321F61B-E6AB-44F6-9952-58143634E00A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Проектное финансирование</a:t>
          </a:r>
          <a:endParaRPr kumimoji="0" lang="en-US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0E9AAC45-5B6E-48F0-A48D-7D921EE02C89}" type="parTrans" cxnId="{FAC783E0-DF5E-4BBD-A7A7-FF33C0D4A19B}">
      <dgm:prSet/>
      <dgm:spPr/>
      <dgm:t>
        <a:bodyPr/>
        <a:lstStyle/>
        <a:p>
          <a:endParaRPr lang="ru-RU" sz="1000"/>
        </a:p>
      </dgm:t>
    </dgm:pt>
    <dgm:pt modelId="{3425506D-CAB5-453B-B460-A53F0DEF48A1}" type="sibTrans" cxnId="{FAC783E0-DF5E-4BBD-A7A7-FF33C0D4A19B}">
      <dgm:prSet/>
      <dgm:spPr/>
      <dgm:t>
        <a:bodyPr/>
        <a:lstStyle/>
        <a:p>
          <a:endParaRPr lang="ru-RU" sz="1000"/>
        </a:p>
      </dgm:t>
    </dgm:pt>
    <dgm:pt modelId="{753749A8-4B8E-4CB7-AEEE-A020FD1066B2}">
      <dgm:prSet custT="1"/>
      <dgm:spPr>
        <a:noFill/>
        <a:ln>
          <a:noFill/>
        </a:ln>
      </dgm:spPr>
      <dgm:t>
        <a:bodyPr/>
        <a:lstStyle/>
        <a:p>
          <a:pPr rtl="0"/>
          <a:endParaRPr kumimoji="0" lang="en-US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47AD74A7-1E54-4AAB-90C4-BE13870D93AD}" type="parTrans" cxnId="{233EADB8-19BC-4F71-9E1E-E9840923BA14}">
      <dgm:prSet/>
      <dgm:spPr/>
      <dgm:t>
        <a:bodyPr/>
        <a:lstStyle/>
        <a:p>
          <a:endParaRPr lang="ru-RU" sz="1000"/>
        </a:p>
      </dgm:t>
    </dgm:pt>
    <dgm:pt modelId="{39F6A255-D144-4880-A53A-54097EBC7F7B}" type="sibTrans" cxnId="{233EADB8-19BC-4F71-9E1E-E9840923BA14}">
      <dgm:prSet/>
      <dgm:spPr/>
      <dgm:t>
        <a:bodyPr/>
        <a:lstStyle/>
        <a:p>
          <a:endParaRPr lang="ru-RU" sz="1000"/>
        </a:p>
      </dgm:t>
    </dgm:pt>
    <dgm:pt modelId="{9CA9FC42-5512-40B6-972F-CD219CC63566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кредита  определяется индивидуально 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4660B9D8-6B74-4FC2-BB63-821748F8ECB4}" type="parTrans" cxnId="{A60BBC59-72F0-457F-9E51-3F629B341792}">
      <dgm:prSet/>
      <dgm:spPr/>
      <dgm:t>
        <a:bodyPr/>
        <a:lstStyle/>
        <a:p>
          <a:endParaRPr lang="ru-RU" sz="1000"/>
        </a:p>
      </dgm:t>
    </dgm:pt>
    <dgm:pt modelId="{3DEB1B22-7DC5-4459-BEF6-2C9D03C2849B}" type="sibTrans" cxnId="{A60BBC59-72F0-457F-9E51-3F629B341792}">
      <dgm:prSet/>
      <dgm:spPr/>
      <dgm:t>
        <a:bodyPr/>
        <a:lstStyle/>
        <a:p>
          <a:endParaRPr lang="ru-RU" sz="1000"/>
        </a:p>
      </dgm:t>
    </dgm:pt>
    <dgm:pt modelId="{70A5D2A3-EDEA-4D22-B00C-793729F38412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Сроки кредитования до </a:t>
          </a:r>
          <a:r>
            <a:rPr kumimoji="0" lang="en-US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7</a:t>
          </a:r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 лет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BA04B747-FB21-409D-A2FD-6B354AA419B6}" type="parTrans" cxnId="{5B5BCB98-518C-4C66-AA87-ADF1D654ECA8}">
      <dgm:prSet/>
      <dgm:spPr/>
      <dgm:t>
        <a:bodyPr/>
        <a:lstStyle/>
        <a:p>
          <a:endParaRPr lang="ru-RU" sz="1000"/>
        </a:p>
      </dgm:t>
    </dgm:pt>
    <dgm:pt modelId="{E7AA5C2C-5ECA-4340-8E8A-AF3F5238C311}" type="sibTrans" cxnId="{5B5BCB98-518C-4C66-AA87-ADF1D654ECA8}">
      <dgm:prSet/>
      <dgm:spPr/>
      <dgm:t>
        <a:bodyPr/>
        <a:lstStyle/>
        <a:p>
          <a:endParaRPr lang="ru-RU" sz="1000"/>
        </a:p>
      </dgm:t>
    </dgm:pt>
    <dgm:pt modelId="{FE5A3F89-E926-41C1-8F9B-D8C9BA859FC9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Возможна отсрочка платежа по основному долгу до 1 года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BC448467-A460-411D-A8DB-2A6F6CDC1DF2}" type="parTrans" cxnId="{E230223B-2FD5-4623-86C4-F6D3280BB11A}">
      <dgm:prSet/>
      <dgm:spPr/>
      <dgm:t>
        <a:bodyPr/>
        <a:lstStyle/>
        <a:p>
          <a:endParaRPr lang="ru-RU" sz="1000"/>
        </a:p>
      </dgm:t>
    </dgm:pt>
    <dgm:pt modelId="{7D034D77-1A12-4BBD-9E21-C3E582D20F14}" type="sibTrans" cxnId="{E230223B-2FD5-4623-86C4-F6D3280BB11A}">
      <dgm:prSet/>
      <dgm:spPr/>
      <dgm:t>
        <a:bodyPr/>
        <a:lstStyle/>
        <a:p>
          <a:endParaRPr lang="ru-RU" sz="1000"/>
        </a:p>
      </dgm:t>
    </dgm:pt>
    <dgm:pt modelId="{9B85C289-A3B8-49C9-B77B-CC4425D2957D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Залог приобретаемого оборудования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6029A2B2-51F8-4B96-9850-ED0B5E58B874}" type="parTrans" cxnId="{21559805-CD0B-4D5C-AEF8-0D99CB087CAA}">
      <dgm:prSet/>
      <dgm:spPr/>
      <dgm:t>
        <a:bodyPr/>
        <a:lstStyle/>
        <a:p>
          <a:endParaRPr lang="ru-RU" sz="1000"/>
        </a:p>
      </dgm:t>
    </dgm:pt>
    <dgm:pt modelId="{0B4E0451-8957-4862-85A3-B089991E8822}" type="sibTrans" cxnId="{21559805-CD0B-4D5C-AEF8-0D99CB087CAA}">
      <dgm:prSet/>
      <dgm:spPr/>
      <dgm:t>
        <a:bodyPr/>
        <a:lstStyle/>
        <a:p>
          <a:endParaRPr lang="ru-RU" sz="1000"/>
        </a:p>
      </dgm:t>
    </dgm:pt>
    <dgm:pt modelId="{DE15DD7E-A0D6-4DE8-82AA-A5029364A01E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13,25 до 21,05%  годовых (определяется индивидуально исходя из финансового положения)</a:t>
          </a:r>
        </a:p>
      </dgm:t>
    </dgm:pt>
    <dgm:pt modelId="{B2C24530-D353-48FC-8CBF-12CE97B801B7}" type="parTrans" cxnId="{57089C77-9E44-4D01-B08C-48B64C82E9D8}">
      <dgm:prSet/>
      <dgm:spPr/>
      <dgm:t>
        <a:bodyPr/>
        <a:lstStyle/>
        <a:p>
          <a:endParaRPr lang="ru-RU" sz="1000"/>
        </a:p>
      </dgm:t>
    </dgm:pt>
    <dgm:pt modelId="{77108C51-6042-4CB1-A162-0E7290ADB558}" type="sibTrans" cxnId="{57089C77-9E44-4D01-B08C-48B64C82E9D8}">
      <dgm:prSet/>
      <dgm:spPr/>
      <dgm:t>
        <a:bodyPr/>
        <a:lstStyle/>
        <a:p>
          <a:endParaRPr lang="ru-RU" sz="1000"/>
        </a:p>
      </dgm:t>
    </dgm:pt>
    <dgm:pt modelId="{74BF114A-CC1B-436E-B879-F51436C6E868}">
      <dgm:prSet custT="1"/>
      <dgm:spPr>
        <a:noFill/>
        <a:ln>
          <a:noFill/>
        </a:ln>
      </dgm:spPr>
      <dgm:t>
        <a:bodyPr/>
        <a:lstStyle/>
        <a:p>
          <a:pPr rtl="0"/>
          <a:endParaRPr lang="ru-RU" sz="1000" dirty="0">
            <a:latin typeface="Georgia" pitchFamily="18" charset="0"/>
          </a:endParaRPr>
        </a:p>
      </dgm:t>
    </dgm:pt>
    <dgm:pt modelId="{EA5E926B-8B84-4BEC-AA88-D234DB21E4F6}" type="parTrans" cxnId="{EE53CC29-8DFD-41F2-B7C1-51060DE71BB4}">
      <dgm:prSet/>
      <dgm:spPr/>
      <dgm:t>
        <a:bodyPr/>
        <a:lstStyle/>
        <a:p>
          <a:endParaRPr lang="ru-RU" sz="1000"/>
        </a:p>
      </dgm:t>
    </dgm:pt>
    <dgm:pt modelId="{DF6D2357-181C-4B6F-9B9E-7BDAD5114F2F}" type="sibTrans" cxnId="{EE53CC29-8DFD-41F2-B7C1-51060DE71BB4}">
      <dgm:prSet/>
      <dgm:spPr/>
      <dgm:t>
        <a:bodyPr/>
        <a:lstStyle/>
        <a:p>
          <a:endParaRPr lang="ru-RU" sz="1000"/>
        </a:p>
      </dgm:t>
    </dgm:pt>
    <dgm:pt modelId="{40E78727-1212-43DB-B4E8-74FE9972B847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Длительные сроки кредитования, позволяющие снизить ежемесячную нагрузку на бизнес по кредитным платежам;</a:t>
          </a:r>
          <a:endParaRPr lang="ru-RU" sz="1000" dirty="0">
            <a:latin typeface="Georgia" pitchFamily="18" charset="0"/>
          </a:endParaRPr>
        </a:p>
      </dgm:t>
    </dgm:pt>
    <dgm:pt modelId="{38480DF3-178C-4E17-92A1-B28E026B3C38}" type="parTrans" cxnId="{198EB681-093A-4DD0-9A11-88E6807F11F6}">
      <dgm:prSet/>
      <dgm:spPr/>
      <dgm:t>
        <a:bodyPr/>
        <a:lstStyle/>
        <a:p>
          <a:endParaRPr lang="ru-RU" sz="1000"/>
        </a:p>
      </dgm:t>
    </dgm:pt>
    <dgm:pt modelId="{80B62734-0981-48FD-B212-6011A3C07845}" type="sibTrans" cxnId="{198EB681-093A-4DD0-9A11-88E6807F11F6}">
      <dgm:prSet/>
      <dgm:spPr/>
      <dgm:t>
        <a:bodyPr/>
        <a:lstStyle/>
        <a:p>
          <a:endParaRPr lang="ru-RU" sz="1000"/>
        </a:p>
      </dgm:t>
    </dgm:pt>
    <dgm:pt modelId="{567C8661-B0E4-40E6-92E9-29CF4CCE6933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Возможен последующий залог имущества, находящегося в залоге у другого банка по кредиту, который планируется рефинансировать;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0D0753BA-28A2-4D3D-ACCD-A53F1FBAE146}" type="parTrans" cxnId="{441282B7-231C-4BC1-9DFC-257DD36F0C41}">
      <dgm:prSet/>
      <dgm:spPr/>
      <dgm:t>
        <a:bodyPr/>
        <a:lstStyle/>
        <a:p>
          <a:endParaRPr lang="ru-RU" sz="1000"/>
        </a:p>
      </dgm:t>
    </dgm:pt>
    <dgm:pt modelId="{A156E54E-08D7-4A4D-A00C-9805675620F1}" type="sibTrans" cxnId="{441282B7-231C-4BC1-9DFC-257DD36F0C41}">
      <dgm:prSet/>
      <dgm:spPr/>
      <dgm:t>
        <a:bodyPr/>
        <a:lstStyle/>
        <a:p>
          <a:endParaRPr lang="ru-RU" sz="1000"/>
        </a:p>
      </dgm:t>
    </dgm:pt>
    <dgm:pt modelId="{8886D3A6-6987-4B4B-889D-7C5B20F53404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Возможность установления индивидуального графика гашения кредита; </a:t>
          </a:r>
          <a:b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</a:br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13,25 до 20,55%</a:t>
          </a:r>
          <a:endParaRPr kumimoji="0" lang="ru-RU" altLang="ru-RU" sz="1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gm:t>
    </dgm:pt>
    <dgm:pt modelId="{77E20CA8-5DBC-4554-AF41-B440ED1A0FC9}" type="parTrans" cxnId="{5B7FFD99-EE49-4C49-B0A2-E15C7D18972B}">
      <dgm:prSet/>
      <dgm:spPr/>
      <dgm:t>
        <a:bodyPr/>
        <a:lstStyle/>
        <a:p>
          <a:endParaRPr lang="ru-RU" sz="1000"/>
        </a:p>
      </dgm:t>
    </dgm:pt>
    <dgm:pt modelId="{0FD35A41-0774-4911-8D88-E1656D57C92E}" type="sibTrans" cxnId="{5B7FFD99-EE49-4C49-B0A2-E15C7D18972B}">
      <dgm:prSet/>
      <dgm:spPr/>
      <dgm:t>
        <a:bodyPr/>
        <a:lstStyle/>
        <a:p>
          <a:endParaRPr lang="ru-RU" sz="1000"/>
        </a:p>
      </dgm:t>
    </dgm:pt>
    <dgm:pt modelId="{8012101F-1429-48CE-B2DA-8A10150A938A}" type="pres">
      <dgm:prSet presAssocID="{8166A7C8-4882-489E-9C32-26292FB157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31E089-8AE1-42F0-B762-B6B03D5E460E}" type="pres">
      <dgm:prSet presAssocID="{08DF1654-CF7E-4872-946E-B32AA8A3D91F}" presName="composite" presStyleCnt="0"/>
      <dgm:spPr/>
    </dgm:pt>
    <dgm:pt modelId="{57C092F1-BE7E-4B9E-BE78-7864B82E8D0E}" type="pres">
      <dgm:prSet presAssocID="{08DF1654-CF7E-4872-946E-B32AA8A3D91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054D0-B281-4D38-A96D-C58A941B8B2C}" type="pres">
      <dgm:prSet presAssocID="{08DF1654-CF7E-4872-946E-B32AA8A3D91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72D8E-4365-4F47-A577-88354EB40795}" type="pres">
      <dgm:prSet presAssocID="{183E014F-F799-4870-AAB0-3E57B2562291}" presName="space" presStyleCnt="0"/>
      <dgm:spPr/>
    </dgm:pt>
    <dgm:pt modelId="{6FBD15C6-137C-4151-A27A-DEB077C139B6}" type="pres">
      <dgm:prSet presAssocID="{AA93ED0B-8C7B-4CD5-8EB3-22DE35864001}" presName="composite" presStyleCnt="0"/>
      <dgm:spPr/>
    </dgm:pt>
    <dgm:pt modelId="{01C2CD43-1D38-4957-A801-9D31D0E1FEC4}" type="pres">
      <dgm:prSet presAssocID="{AA93ED0B-8C7B-4CD5-8EB3-22DE358640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D349E-E21B-4FBC-B5C6-44FF75E9D37D}" type="pres">
      <dgm:prSet presAssocID="{AA93ED0B-8C7B-4CD5-8EB3-22DE358640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C9C2F-03FC-42A5-A50C-59E4888A88CB}" type="pres">
      <dgm:prSet presAssocID="{4915F382-3C8B-417A-888C-8F5C0EEABE6F}" presName="space" presStyleCnt="0"/>
      <dgm:spPr/>
    </dgm:pt>
    <dgm:pt modelId="{5530C168-BE4A-4928-9478-447EE103B758}" type="pres">
      <dgm:prSet presAssocID="{6680063E-96F2-49BF-8578-AAA2344EA5FF}" presName="composite" presStyleCnt="0"/>
      <dgm:spPr/>
    </dgm:pt>
    <dgm:pt modelId="{71C21EFC-8E84-4141-9134-99BD51801667}" type="pres">
      <dgm:prSet presAssocID="{6680063E-96F2-49BF-8578-AAA2344EA5F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C8164-529A-4654-9612-F62FC27CA2C2}" type="pres">
      <dgm:prSet presAssocID="{6680063E-96F2-49BF-8578-AAA2344EA5F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7FFD99-EE49-4C49-B0A2-E15C7D18972B}" srcId="{6680063E-96F2-49BF-8578-AAA2344EA5FF}" destId="{8886D3A6-6987-4B4B-889D-7C5B20F53404}" srcOrd="4" destOrd="0" parTransId="{77E20CA8-5DBC-4554-AF41-B440ED1A0FC9}" sibTransId="{0FD35A41-0774-4911-8D88-E1656D57C92E}"/>
    <dgm:cxn modelId="{5A5BA523-34E9-471E-AFB5-DE80C9834B47}" type="presOf" srcId="{70A5D2A3-EDEA-4D22-B00C-793729F38412}" destId="{065D349E-E21B-4FBC-B5C6-44FF75E9D37D}" srcOrd="0" destOrd="7" presId="urn:microsoft.com/office/officeart/2005/8/layout/hList1"/>
    <dgm:cxn modelId="{233EADB8-19BC-4F71-9E1E-E9840923BA14}" srcId="{AA93ED0B-8C7B-4CD5-8EB3-22DE35864001}" destId="{753749A8-4B8E-4CB7-AEEE-A020FD1066B2}" srcOrd="5" destOrd="0" parTransId="{47AD74A7-1E54-4AAB-90C4-BE13870D93AD}" sibTransId="{39F6A255-D144-4880-A53A-54097EBC7F7B}"/>
    <dgm:cxn modelId="{4FCC1C5A-91FD-4296-A498-6714237A121C}" type="presOf" srcId="{FE5A3F89-E926-41C1-8F9B-D8C9BA859FC9}" destId="{065D349E-E21B-4FBC-B5C6-44FF75E9D37D}" srcOrd="0" destOrd="8" presId="urn:microsoft.com/office/officeart/2005/8/layout/hList1"/>
    <dgm:cxn modelId="{FF5DE915-61DE-465D-B1C4-0C743EB216F5}" type="presOf" srcId="{AA93ED0B-8C7B-4CD5-8EB3-22DE35864001}" destId="{01C2CD43-1D38-4957-A801-9D31D0E1FEC4}" srcOrd="0" destOrd="0" presId="urn:microsoft.com/office/officeart/2005/8/layout/hList1"/>
    <dgm:cxn modelId="{10F90057-339C-49D4-8F23-99E50CAB3831}" type="presOf" srcId="{C22A11D6-0477-483E-B2EE-579E0A6E2BEE}" destId="{065D349E-E21B-4FBC-B5C6-44FF75E9D37D}" srcOrd="0" destOrd="1" presId="urn:microsoft.com/office/officeart/2005/8/layout/hList1"/>
    <dgm:cxn modelId="{625035FD-3A5E-441B-8C82-6827B05B8D62}" srcId="{08DF1654-CF7E-4872-946E-B32AA8A3D91F}" destId="{B482E83A-793D-4D97-AA39-228600BA7793}" srcOrd="2" destOrd="0" parTransId="{9AC6F2F9-35A7-4DEC-84F1-9BB155630370}" sibTransId="{FD953857-F790-4D24-BDD4-0A13A5430A68}"/>
    <dgm:cxn modelId="{57089C77-9E44-4D01-B08C-48B64C82E9D8}" srcId="{AA93ED0B-8C7B-4CD5-8EB3-22DE35864001}" destId="{DE15DD7E-A0D6-4DE8-82AA-A5029364A01E}" srcOrd="10" destOrd="0" parTransId="{B2C24530-D353-48FC-8CBF-12CE97B801B7}" sibTransId="{77108C51-6042-4CB1-A162-0E7290ADB558}"/>
    <dgm:cxn modelId="{4E2805ED-2BE2-4D72-BCF1-A165E3C5D496}" type="presOf" srcId="{B482E83A-793D-4D97-AA39-228600BA7793}" destId="{693054D0-B281-4D38-A96D-C58A941B8B2C}" srcOrd="0" destOrd="2" presId="urn:microsoft.com/office/officeart/2005/8/layout/hList1"/>
    <dgm:cxn modelId="{234B7039-7AFD-4E4C-83A2-1C240DB6814E}" type="presOf" srcId="{74BF114A-CC1B-436E-B879-F51436C6E868}" destId="{723C8164-529A-4654-9612-F62FC27CA2C2}" srcOrd="0" destOrd="1" presId="urn:microsoft.com/office/officeart/2005/8/layout/hList1"/>
    <dgm:cxn modelId="{21559805-CD0B-4D5C-AEF8-0D99CB087CAA}" srcId="{AA93ED0B-8C7B-4CD5-8EB3-22DE35864001}" destId="{9B85C289-A3B8-49C9-B77B-CC4425D2957D}" srcOrd="9" destOrd="0" parTransId="{6029A2B2-51F8-4B96-9850-ED0B5E58B874}" sibTransId="{0B4E0451-8957-4862-85A3-B089991E8822}"/>
    <dgm:cxn modelId="{A60BBC59-72F0-457F-9E51-3F629B341792}" srcId="{AA93ED0B-8C7B-4CD5-8EB3-22DE35864001}" destId="{9CA9FC42-5512-40B6-972F-CD219CC63566}" srcOrd="6" destOrd="0" parTransId="{4660B9D8-6B74-4FC2-BB63-821748F8ECB4}" sibTransId="{3DEB1B22-7DC5-4459-BEF6-2C9D03C2849B}"/>
    <dgm:cxn modelId="{F8316C15-F238-47B6-A6A1-0549C3620375}" type="presOf" srcId="{BDB2C2C3-2E00-4A6E-AEC0-7C82617517D2}" destId="{723C8164-529A-4654-9612-F62FC27CA2C2}" srcOrd="0" destOrd="0" presId="urn:microsoft.com/office/officeart/2005/8/layout/hList1"/>
    <dgm:cxn modelId="{E230223B-2FD5-4623-86C4-F6D3280BB11A}" srcId="{AA93ED0B-8C7B-4CD5-8EB3-22DE35864001}" destId="{FE5A3F89-E926-41C1-8F9B-D8C9BA859FC9}" srcOrd="8" destOrd="0" parTransId="{BC448467-A460-411D-A8DB-2A6F6CDC1DF2}" sibTransId="{7D034D77-1A12-4BBD-9E21-C3E582D20F14}"/>
    <dgm:cxn modelId="{A5DFE398-8D2A-4842-9F89-27E3162AD29A}" srcId="{08DF1654-CF7E-4872-946E-B32AA8A3D91F}" destId="{C5B00B6F-0C7B-4FB9-A4BA-817836DEE514}" srcOrd="4" destOrd="0" parTransId="{D4E100F8-47C3-44A0-A50C-27A95EDCED7D}" sibTransId="{BAEB00EB-DF79-4F8A-A375-D50EBBD4B8BB}"/>
    <dgm:cxn modelId="{745C8DC9-DAC2-4192-8795-6810D6F4F5C2}" type="presOf" srcId="{C3CDADFD-2B61-431A-9277-9A74899D675C}" destId="{693054D0-B281-4D38-A96D-C58A941B8B2C}" srcOrd="0" destOrd="3" presId="urn:microsoft.com/office/officeart/2005/8/layout/hList1"/>
    <dgm:cxn modelId="{FAC783E0-DF5E-4BBD-A7A7-FF33C0D4A19B}" srcId="{AA93ED0B-8C7B-4CD5-8EB3-22DE35864001}" destId="{9321F61B-E6AB-44F6-9952-58143634E00A}" srcOrd="4" destOrd="0" parTransId="{0E9AAC45-5B6E-48F0-A48D-7D921EE02C89}" sibTransId="{3425506D-CAB5-453B-B460-A53F0DEF48A1}"/>
    <dgm:cxn modelId="{E699246C-8B31-4168-9134-D3BE51B85E2D}" srcId="{8166A7C8-4882-489E-9C32-26292FB157C7}" destId="{AA93ED0B-8C7B-4CD5-8EB3-22DE35864001}" srcOrd="1" destOrd="0" parTransId="{5DD60490-ED40-462C-AA40-E5C8CB569F77}" sibTransId="{4915F382-3C8B-417A-888C-8F5C0EEABE6F}"/>
    <dgm:cxn modelId="{EF3E36C3-6956-4358-9E41-F429649E20DE}" type="presOf" srcId="{9321F61B-E6AB-44F6-9952-58143634E00A}" destId="{065D349E-E21B-4FBC-B5C6-44FF75E9D37D}" srcOrd="0" destOrd="4" presId="urn:microsoft.com/office/officeart/2005/8/layout/hList1"/>
    <dgm:cxn modelId="{08824D64-2A96-4E76-B051-62B631E0CD4D}" srcId="{AA93ED0B-8C7B-4CD5-8EB3-22DE35864001}" destId="{88A6CA2E-5B16-4311-BED5-8AB61E073755}" srcOrd="0" destOrd="0" parTransId="{1AE3F509-42F3-45AA-8785-4CB2DAF3F412}" sibTransId="{443234EE-9C8E-4661-9A39-4262F426A309}"/>
    <dgm:cxn modelId="{54053D8E-12B0-4A67-AE50-32991F9871B1}" srcId="{08DF1654-CF7E-4872-946E-B32AA8A3D91F}" destId="{C3CDADFD-2B61-431A-9277-9A74899D675C}" srcOrd="3" destOrd="0" parTransId="{712C1829-9EFD-404B-9084-21E4478C8837}" sibTransId="{223AA672-245C-475A-BA83-5239B623FA40}"/>
    <dgm:cxn modelId="{5B5BCB98-518C-4C66-AA87-ADF1D654ECA8}" srcId="{AA93ED0B-8C7B-4CD5-8EB3-22DE35864001}" destId="{70A5D2A3-EDEA-4D22-B00C-793729F38412}" srcOrd="7" destOrd="0" parTransId="{BA04B747-FB21-409D-A2FD-6B354AA419B6}" sibTransId="{E7AA5C2C-5ECA-4340-8E8A-AF3F5238C311}"/>
    <dgm:cxn modelId="{22FDBA83-BCD0-49AD-AB1B-8E387A772009}" type="presOf" srcId="{279CD738-5960-4DBE-BCBC-586475A83FB7}" destId="{693054D0-B281-4D38-A96D-C58A941B8B2C}" srcOrd="0" destOrd="0" presId="urn:microsoft.com/office/officeart/2005/8/layout/hList1"/>
    <dgm:cxn modelId="{6CAD1B2F-9332-407D-8008-916F24C00F43}" type="presOf" srcId="{8C867C40-3550-4BD8-BBF6-AED8EC13B387}" destId="{065D349E-E21B-4FBC-B5C6-44FF75E9D37D}" srcOrd="0" destOrd="2" presId="urn:microsoft.com/office/officeart/2005/8/layout/hList1"/>
    <dgm:cxn modelId="{26D65B24-9EA0-4C86-9952-C9DB76F28DE8}" type="presOf" srcId="{28BD33DA-E9F2-4AAA-AA60-709EE85F895D}" destId="{065D349E-E21B-4FBC-B5C6-44FF75E9D37D}" srcOrd="0" destOrd="3" presId="urn:microsoft.com/office/officeart/2005/8/layout/hList1"/>
    <dgm:cxn modelId="{E530591B-220F-47FF-BE77-1762A880E9E8}" srcId="{6680063E-96F2-49BF-8578-AAA2344EA5FF}" destId="{BDB2C2C3-2E00-4A6E-AEC0-7C82617517D2}" srcOrd="0" destOrd="0" parTransId="{9BEA368A-9B96-4B43-BC51-7F1C59EA4500}" sibTransId="{AC133C2F-4DB6-4C95-94AC-4B5473E3B6B0}"/>
    <dgm:cxn modelId="{315C2ED7-CEAC-4F5D-8305-8B3515C0B89C}" type="presOf" srcId="{6680063E-96F2-49BF-8578-AAA2344EA5FF}" destId="{71C21EFC-8E84-4141-9134-99BD51801667}" srcOrd="0" destOrd="0" presId="urn:microsoft.com/office/officeart/2005/8/layout/hList1"/>
    <dgm:cxn modelId="{30D79C54-9C5B-43B1-8C2C-6CF21642773D}" srcId="{8166A7C8-4882-489E-9C32-26292FB157C7}" destId="{6680063E-96F2-49BF-8578-AAA2344EA5FF}" srcOrd="2" destOrd="0" parTransId="{3A613E61-B9FD-41E1-810B-C161E500D0A6}" sibTransId="{D3C7C57E-129A-4033-AB0C-022E2095D87D}"/>
    <dgm:cxn modelId="{0EE32996-CF35-4E6F-918E-C6E4B5741048}" srcId="{AA93ED0B-8C7B-4CD5-8EB3-22DE35864001}" destId="{8C867C40-3550-4BD8-BBF6-AED8EC13B387}" srcOrd="2" destOrd="0" parTransId="{9BF15B0C-424E-46CB-A00A-4711089B7C82}" sibTransId="{4C7ECB66-F3E9-41D9-B275-8CB596908BD9}"/>
    <dgm:cxn modelId="{7B245A14-81AE-44A6-BE23-6FB2CF9DA9C6}" type="presOf" srcId="{567C8661-B0E4-40E6-92E9-29CF4CCE6933}" destId="{723C8164-529A-4654-9612-F62FC27CA2C2}" srcOrd="0" destOrd="3" presId="urn:microsoft.com/office/officeart/2005/8/layout/hList1"/>
    <dgm:cxn modelId="{6B151C48-B76D-4C99-9BA9-741A6981B494}" type="presOf" srcId="{08DF1654-CF7E-4872-946E-B32AA8A3D91F}" destId="{57C092F1-BE7E-4B9E-BE78-7864B82E8D0E}" srcOrd="0" destOrd="0" presId="urn:microsoft.com/office/officeart/2005/8/layout/hList1"/>
    <dgm:cxn modelId="{3BB11966-85B7-4823-B7A0-5492EF4E62C4}" srcId="{AA93ED0B-8C7B-4CD5-8EB3-22DE35864001}" destId="{28BD33DA-E9F2-4AAA-AA60-709EE85F895D}" srcOrd="3" destOrd="0" parTransId="{01DEB0CA-269C-4083-97A0-221B274657BB}" sibTransId="{8AFCE2B8-2B16-4F01-B07E-7B4D2A2AC48A}"/>
    <dgm:cxn modelId="{EE53CC29-8DFD-41F2-B7C1-51060DE71BB4}" srcId="{6680063E-96F2-49BF-8578-AAA2344EA5FF}" destId="{74BF114A-CC1B-436E-B879-F51436C6E868}" srcOrd="1" destOrd="0" parTransId="{EA5E926B-8B84-4BEC-AA88-D234DB21E4F6}" sibTransId="{DF6D2357-181C-4B6F-9B9E-7BDAD5114F2F}"/>
    <dgm:cxn modelId="{4E323C30-EA45-4175-9509-BFDE5664123E}" srcId="{08DF1654-CF7E-4872-946E-B32AA8A3D91F}" destId="{279CD738-5960-4DBE-BCBC-586475A83FB7}" srcOrd="0" destOrd="0" parTransId="{22C1C23C-CA69-4EDA-B60D-F58EF8AF804A}" sibTransId="{476C67EF-063A-4986-97C2-E2D5F563A5E9}"/>
    <dgm:cxn modelId="{125ADFED-5365-480F-97A7-9553F74EEE05}" type="presOf" srcId="{9CA9FC42-5512-40B6-972F-CD219CC63566}" destId="{065D349E-E21B-4FBC-B5C6-44FF75E9D37D}" srcOrd="0" destOrd="6" presId="urn:microsoft.com/office/officeart/2005/8/layout/hList1"/>
    <dgm:cxn modelId="{62B86DA2-C6B6-4D96-A313-D0E9BC63C47C}" type="presOf" srcId="{9B85C289-A3B8-49C9-B77B-CC4425D2957D}" destId="{065D349E-E21B-4FBC-B5C6-44FF75E9D37D}" srcOrd="0" destOrd="9" presId="urn:microsoft.com/office/officeart/2005/8/layout/hList1"/>
    <dgm:cxn modelId="{CBB6EB7A-5B30-42A8-B996-78A35E802CC4}" type="presOf" srcId="{8886D3A6-6987-4B4B-889D-7C5B20F53404}" destId="{723C8164-529A-4654-9612-F62FC27CA2C2}" srcOrd="0" destOrd="4" presId="urn:microsoft.com/office/officeart/2005/8/layout/hList1"/>
    <dgm:cxn modelId="{A6D956E5-41E1-4824-9309-61816A91ED57}" type="presOf" srcId="{8166A7C8-4882-489E-9C32-26292FB157C7}" destId="{8012101F-1429-48CE-B2DA-8A10150A938A}" srcOrd="0" destOrd="0" presId="urn:microsoft.com/office/officeart/2005/8/layout/hList1"/>
    <dgm:cxn modelId="{36BEC763-114E-4E89-9447-35285252CC8C}" type="presOf" srcId="{DE15DD7E-A0D6-4DE8-82AA-A5029364A01E}" destId="{065D349E-E21B-4FBC-B5C6-44FF75E9D37D}" srcOrd="0" destOrd="10" presId="urn:microsoft.com/office/officeart/2005/8/layout/hList1"/>
    <dgm:cxn modelId="{441282B7-231C-4BC1-9DFC-257DD36F0C41}" srcId="{6680063E-96F2-49BF-8578-AAA2344EA5FF}" destId="{567C8661-B0E4-40E6-92E9-29CF4CCE6933}" srcOrd="3" destOrd="0" parTransId="{0D0753BA-28A2-4D3D-ACCD-A53F1FBAE146}" sibTransId="{A156E54E-08D7-4A4D-A00C-9805675620F1}"/>
    <dgm:cxn modelId="{E7D4A8CA-8379-48DE-9009-BA8FD4560CEB}" srcId="{AA93ED0B-8C7B-4CD5-8EB3-22DE35864001}" destId="{C22A11D6-0477-483E-B2EE-579E0A6E2BEE}" srcOrd="1" destOrd="0" parTransId="{E44CDDDE-B05E-4A7A-AAEC-3B33CB7D9B04}" sibTransId="{719FF2B7-53AC-4D56-97B8-0239EF6BC807}"/>
    <dgm:cxn modelId="{2215D584-4E9F-4C58-9F1C-9754646967F8}" srcId="{08DF1654-CF7E-4872-946E-B32AA8A3D91F}" destId="{70068895-DD36-41DB-9D4B-9AA3EF75F0E5}" srcOrd="1" destOrd="0" parTransId="{1B578BED-E19F-437B-9950-6BDA8941BAD4}" sibTransId="{1E9C5DBD-12BA-4738-B491-282EEFD548FF}"/>
    <dgm:cxn modelId="{ED49348B-05C3-4771-A5BB-0DA8C09BD494}" type="presOf" srcId="{88A6CA2E-5B16-4311-BED5-8AB61E073755}" destId="{065D349E-E21B-4FBC-B5C6-44FF75E9D37D}" srcOrd="0" destOrd="0" presId="urn:microsoft.com/office/officeart/2005/8/layout/hList1"/>
    <dgm:cxn modelId="{198EB681-093A-4DD0-9A11-88E6807F11F6}" srcId="{6680063E-96F2-49BF-8578-AAA2344EA5FF}" destId="{40E78727-1212-43DB-B4E8-74FE9972B847}" srcOrd="2" destOrd="0" parTransId="{38480DF3-178C-4E17-92A1-B28E026B3C38}" sibTransId="{80B62734-0981-48FD-B212-6011A3C07845}"/>
    <dgm:cxn modelId="{D9DFB401-D162-4382-B0AD-A3DE48298DB6}" type="presOf" srcId="{40E78727-1212-43DB-B4E8-74FE9972B847}" destId="{723C8164-529A-4654-9612-F62FC27CA2C2}" srcOrd="0" destOrd="2" presId="urn:microsoft.com/office/officeart/2005/8/layout/hList1"/>
    <dgm:cxn modelId="{196EDEB3-BC5E-4643-BC30-A52CF291C9BE}" type="presOf" srcId="{C5B00B6F-0C7B-4FB9-A4BA-817836DEE514}" destId="{693054D0-B281-4D38-A96D-C58A941B8B2C}" srcOrd="0" destOrd="4" presId="urn:microsoft.com/office/officeart/2005/8/layout/hList1"/>
    <dgm:cxn modelId="{C63A8777-A2DA-4653-8829-ECE6E6A3311C}" srcId="{8166A7C8-4882-489E-9C32-26292FB157C7}" destId="{08DF1654-CF7E-4872-946E-B32AA8A3D91F}" srcOrd="0" destOrd="0" parTransId="{86E52E62-8911-4FF3-B55A-50DE2240E4D7}" sibTransId="{183E014F-F799-4870-AAB0-3E57B2562291}"/>
    <dgm:cxn modelId="{C2B69858-6134-45FB-8E20-512297224198}" type="presOf" srcId="{753749A8-4B8E-4CB7-AEEE-A020FD1066B2}" destId="{065D349E-E21B-4FBC-B5C6-44FF75E9D37D}" srcOrd="0" destOrd="5" presId="urn:microsoft.com/office/officeart/2005/8/layout/hList1"/>
    <dgm:cxn modelId="{13BED6D1-AA73-47E4-9710-D570026BC870}" type="presOf" srcId="{70068895-DD36-41DB-9D4B-9AA3EF75F0E5}" destId="{693054D0-B281-4D38-A96D-C58A941B8B2C}" srcOrd="0" destOrd="1" presId="urn:microsoft.com/office/officeart/2005/8/layout/hList1"/>
    <dgm:cxn modelId="{23ED8E5E-F1D0-4E81-B2E9-FD4642C4C87A}" type="presParOf" srcId="{8012101F-1429-48CE-B2DA-8A10150A938A}" destId="{E031E089-8AE1-42F0-B762-B6B03D5E460E}" srcOrd="0" destOrd="0" presId="urn:microsoft.com/office/officeart/2005/8/layout/hList1"/>
    <dgm:cxn modelId="{7846B920-F1AF-441A-B90B-8A922FFF3E86}" type="presParOf" srcId="{E031E089-8AE1-42F0-B762-B6B03D5E460E}" destId="{57C092F1-BE7E-4B9E-BE78-7864B82E8D0E}" srcOrd="0" destOrd="0" presId="urn:microsoft.com/office/officeart/2005/8/layout/hList1"/>
    <dgm:cxn modelId="{AC1E8C2B-D187-496B-8688-A34B3A8953CE}" type="presParOf" srcId="{E031E089-8AE1-42F0-B762-B6B03D5E460E}" destId="{693054D0-B281-4D38-A96D-C58A941B8B2C}" srcOrd="1" destOrd="0" presId="urn:microsoft.com/office/officeart/2005/8/layout/hList1"/>
    <dgm:cxn modelId="{47A4EB59-1E94-4162-9EB4-68EC2186FDA2}" type="presParOf" srcId="{8012101F-1429-48CE-B2DA-8A10150A938A}" destId="{31B72D8E-4365-4F47-A577-88354EB40795}" srcOrd="1" destOrd="0" presId="urn:microsoft.com/office/officeart/2005/8/layout/hList1"/>
    <dgm:cxn modelId="{CB95F431-95AB-4415-A978-6370D39D734B}" type="presParOf" srcId="{8012101F-1429-48CE-B2DA-8A10150A938A}" destId="{6FBD15C6-137C-4151-A27A-DEB077C139B6}" srcOrd="2" destOrd="0" presId="urn:microsoft.com/office/officeart/2005/8/layout/hList1"/>
    <dgm:cxn modelId="{4BC95DA0-F77A-489A-99DA-57F680473174}" type="presParOf" srcId="{6FBD15C6-137C-4151-A27A-DEB077C139B6}" destId="{01C2CD43-1D38-4957-A801-9D31D0E1FEC4}" srcOrd="0" destOrd="0" presId="urn:microsoft.com/office/officeart/2005/8/layout/hList1"/>
    <dgm:cxn modelId="{B6CDD917-A2E9-474D-8D64-08101FF28088}" type="presParOf" srcId="{6FBD15C6-137C-4151-A27A-DEB077C139B6}" destId="{065D349E-E21B-4FBC-B5C6-44FF75E9D37D}" srcOrd="1" destOrd="0" presId="urn:microsoft.com/office/officeart/2005/8/layout/hList1"/>
    <dgm:cxn modelId="{D4320E46-1E72-4743-98F1-DC1933D4F626}" type="presParOf" srcId="{8012101F-1429-48CE-B2DA-8A10150A938A}" destId="{382C9C2F-03FC-42A5-A50C-59E4888A88CB}" srcOrd="3" destOrd="0" presId="urn:microsoft.com/office/officeart/2005/8/layout/hList1"/>
    <dgm:cxn modelId="{13FECF07-268A-4175-AA5F-4250C39E5E4F}" type="presParOf" srcId="{8012101F-1429-48CE-B2DA-8A10150A938A}" destId="{5530C168-BE4A-4928-9478-447EE103B758}" srcOrd="4" destOrd="0" presId="urn:microsoft.com/office/officeart/2005/8/layout/hList1"/>
    <dgm:cxn modelId="{27C0F09A-A9E8-48C4-8287-B29019711A9F}" type="presParOf" srcId="{5530C168-BE4A-4928-9478-447EE103B758}" destId="{71C21EFC-8E84-4141-9134-99BD51801667}" srcOrd="0" destOrd="0" presId="urn:microsoft.com/office/officeart/2005/8/layout/hList1"/>
    <dgm:cxn modelId="{85451C60-9FFF-4337-A018-FAA3D3C2A9E0}" type="presParOf" srcId="{5530C168-BE4A-4928-9478-447EE103B758}" destId="{723C8164-529A-4654-9612-F62FC27CA2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66A7C8-4882-489E-9C32-26292FB157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DF1654-CF7E-4872-946E-B32AA8A3D91F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под залог приобретаемой техники/ оборудования</a:t>
          </a:r>
          <a:endParaRPr lang="ru-RU" sz="1100" dirty="0">
            <a:latin typeface="Georgia" pitchFamily="18" charset="0"/>
          </a:endParaRPr>
        </a:p>
      </dgm:t>
    </dgm:pt>
    <dgm:pt modelId="{86E52E62-8911-4FF3-B55A-50DE2240E4D7}" type="parTrans" cxnId="{C63A8777-A2DA-4653-8829-ECE6E6A3311C}">
      <dgm:prSet/>
      <dgm:spPr/>
      <dgm:t>
        <a:bodyPr/>
        <a:lstStyle/>
        <a:p>
          <a:endParaRPr lang="ru-RU" sz="1000"/>
        </a:p>
      </dgm:t>
    </dgm:pt>
    <dgm:pt modelId="{183E014F-F799-4870-AAB0-3E57B2562291}" type="sibTrans" cxnId="{C63A8777-A2DA-4653-8829-ECE6E6A3311C}">
      <dgm:prSet/>
      <dgm:spPr/>
      <dgm:t>
        <a:bodyPr/>
        <a:lstStyle/>
        <a:p>
          <a:endParaRPr lang="ru-RU" sz="1000"/>
        </a:p>
      </dgm:t>
    </dgm:pt>
    <dgm:pt modelId="{279CD738-5960-4DBE-BCBC-586475A83FB7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lang="ru-RU" sz="1000" dirty="0" smtClean="0">
              <a:latin typeface="Georgia" pitchFamily="18" charset="0"/>
              <a:cs typeface="Times New Roman" pitchFamily="18" charset="0"/>
            </a:rPr>
            <a:t>70% от стоимости приобретаемой техники/оборудования Минимум - 700 000 руб. </a:t>
          </a:r>
          <a:endParaRPr lang="ru-RU" sz="1000" dirty="0">
            <a:latin typeface="Georgia" pitchFamily="18" charset="0"/>
            <a:cs typeface="Times New Roman" pitchFamily="18" charset="0"/>
          </a:endParaRPr>
        </a:p>
      </dgm:t>
    </dgm:pt>
    <dgm:pt modelId="{22C1C23C-CA69-4EDA-B60D-F58EF8AF804A}" type="parTrans" cxnId="{4E323C30-EA45-4175-9509-BFDE5664123E}">
      <dgm:prSet/>
      <dgm:spPr/>
      <dgm:t>
        <a:bodyPr/>
        <a:lstStyle/>
        <a:p>
          <a:endParaRPr lang="ru-RU" sz="1000"/>
        </a:p>
      </dgm:t>
    </dgm:pt>
    <dgm:pt modelId="{476C67EF-063A-4986-97C2-E2D5F563A5E9}" type="sibTrans" cxnId="{4E323C30-EA45-4175-9509-BFDE5664123E}">
      <dgm:prSet/>
      <dgm:spPr/>
      <dgm:t>
        <a:bodyPr/>
        <a:lstStyle/>
        <a:p>
          <a:endParaRPr lang="ru-RU" sz="1000"/>
        </a:p>
      </dgm:t>
    </dgm:pt>
    <dgm:pt modelId="{AA93ED0B-8C7B-4CD5-8EB3-22DE35864001}">
      <dgm:prSet phldrT="[Текст]" custT="1"/>
      <dgm:spPr/>
      <dgm:t>
        <a:bodyPr/>
        <a:lstStyle/>
        <a:p>
          <a:pPr rtl="0"/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на возмещение капитальных затрат</a:t>
          </a:r>
          <a:endParaRPr lang="ru-RU" sz="1100" dirty="0">
            <a:latin typeface="Georgia" pitchFamily="18" charset="0"/>
          </a:endParaRPr>
        </a:p>
      </dgm:t>
    </dgm:pt>
    <dgm:pt modelId="{5DD60490-ED40-462C-AA40-E5C8CB569F77}" type="parTrans" cxnId="{E699246C-8B31-4168-9134-D3BE51B85E2D}">
      <dgm:prSet/>
      <dgm:spPr/>
      <dgm:t>
        <a:bodyPr/>
        <a:lstStyle/>
        <a:p>
          <a:endParaRPr lang="ru-RU" sz="1000"/>
        </a:p>
      </dgm:t>
    </dgm:pt>
    <dgm:pt modelId="{4915F382-3C8B-417A-888C-8F5C0EEABE6F}" type="sibTrans" cxnId="{E699246C-8B31-4168-9134-D3BE51B85E2D}">
      <dgm:prSet/>
      <dgm:spPr/>
      <dgm:t>
        <a:bodyPr/>
        <a:lstStyle/>
        <a:p>
          <a:endParaRPr lang="ru-RU" sz="1000"/>
        </a:p>
      </dgm:t>
    </dgm:pt>
    <dgm:pt modelId="{88A6CA2E-5B16-4311-BED5-8AB61E073755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Сумма кредита  определяется индивидуально </a:t>
          </a:r>
          <a:endParaRPr lang="ru-RU" sz="1000" dirty="0">
            <a:latin typeface="Georgia" pitchFamily="18" charset="0"/>
            <a:cs typeface="Times New Roman" pitchFamily="18" charset="0"/>
          </a:endParaRPr>
        </a:p>
      </dgm:t>
    </dgm:pt>
    <dgm:pt modelId="{1AE3F509-42F3-45AA-8785-4CB2DAF3F412}" type="parTrans" cxnId="{08824D64-2A96-4E76-B051-62B631E0CD4D}">
      <dgm:prSet/>
      <dgm:spPr/>
      <dgm:t>
        <a:bodyPr/>
        <a:lstStyle/>
        <a:p>
          <a:endParaRPr lang="ru-RU" sz="1000"/>
        </a:p>
      </dgm:t>
    </dgm:pt>
    <dgm:pt modelId="{443234EE-9C8E-4661-9A39-4262F426A309}" type="sibTrans" cxnId="{08824D64-2A96-4E76-B051-62B631E0CD4D}">
      <dgm:prSet/>
      <dgm:spPr/>
      <dgm:t>
        <a:bodyPr/>
        <a:lstStyle/>
        <a:p>
          <a:endParaRPr lang="ru-RU" sz="1000"/>
        </a:p>
      </dgm:t>
    </dgm:pt>
    <dgm:pt modelId="{6680063E-96F2-49BF-8578-AAA2344EA5FF}">
      <dgm:prSet phldrT="[Текст]" custT="1"/>
      <dgm:spPr/>
      <dgm:t>
        <a:bodyPr/>
        <a:lstStyle/>
        <a:p>
          <a:pPr rtl="0"/>
          <a:r>
            <a:rPr lang="ru-RU" sz="1100" b="1" dirty="0" smtClean="0">
              <a:solidFill>
                <a:schemeClr val="bg1"/>
              </a:solidFill>
              <a:latin typeface="Georgia" pitchFamily="18" charset="0"/>
              <a:cs typeface="Times New Roman" pitchFamily="18" charset="0"/>
            </a:rPr>
            <a:t>Кредиты по партнерским программам</a:t>
          </a:r>
          <a:endParaRPr lang="ru-RU" sz="1100" dirty="0">
            <a:latin typeface="Georgia" pitchFamily="18" charset="0"/>
          </a:endParaRPr>
        </a:p>
      </dgm:t>
    </dgm:pt>
    <dgm:pt modelId="{3A613E61-B9FD-41E1-810B-C161E500D0A6}" type="parTrans" cxnId="{30D79C54-9C5B-43B1-8C2C-6CF21642773D}">
      <dgm:prSet/>
      <dgm:spPr/>
      <dgm:t>
        <a:bodyPr/>
        <a:lstStyle/>
        <a:p>
          <a:endParaRPr lang="ru-RU" sz="1000"/>
        </a:p>
      </dgm:t>
    </dgm:pt>
    <dgm:pt modelId="{D3C7C57E-129A-4033-AB0C-022E2095D87D}" type="sibTrans" cxnId="{30D79C54-9C5B-43B1-8C2C-6CF21642773D}">
      <dgm:prSet/>
      <dgm:spPr/>
      <dgm:t>
        <a:bodyPr/>
        <a:lstStyle/>
        <a:p>
          <a:endParaRPr lang="ru-RU" sz="1000"/>
        </a:p>
      </dgm:t>
    </dgm:pt>
    <dgm:pt modelId="{BDB2C2C3-2E00-4A6E-AEC0-7C82617517D2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Программы поддержки Фонда ПП РС (Я)</a:t>
          </a:r>
          <a:endParaRPr lang="ru-RU" sz="1200" dirty="0">
            <a:latin typeface="Georgia" pitchFamily="18" charset="0"/>
          </a:endParaRPr>
        </a:p>
      </dgm:t>
    </dgm:pt>
    <dgm:pt modelId="{9BEA368A-9B96-4B43-BC51-7F1C59EA4500}" type="parTrans" cxnId="{E530591B-220F-47FF-BE77-1762A880E9E8}">
      <dgm:prSet/>
      <dgm:spPr/>
      <dgm:t>
        <a:bodyPr/>
        <a:lstStyle/>
        <a:p>
          <a:endParaRPr lang="ru-RU" sz="1000"/>
        </a:p>
      </dgm:t>
    </dgm:pt>
    <dgm:pt modelId="{AC133C2F-4DB6-4C95-94AC-4B5473E3B6B0}" type="sibTrans" cxnId="{E530591B-220F-47FF-BE77-1762A880E9E8}">
      <dgm:prSet/>
      <dgm:spPr/>
      <dgm:t>
        <a:bodyPr/>
        <a:lstStyle/>
        <a:p>
          <a:endParaRPr lang="ru-RU" sz="1000"/>
        </a:p>
      </dgm:t>
    </dgm:pt>
    <dgm:pt modelId="{70068895-DD36-41DB-9D4B-9AA3EF75F0E5}">
      <dgm:prSet custT="1"/>
      <dgm:spPr>
        <a:noFill/>
        <a:ln>
          <a:noFill/>
        </a:ln>
      </dgm:spPr>
      <dgm:t>
        <a:bodyPr/>
        <a:lstStyle/>
        <a:p>
          <a:pPr rtl="0"/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itchFamily="18" charset="0"/>
          </a:endParaRPr>
        </a:p>
      </dgm:t>
    </dgm:pt>
    <dgm:pt modelId="{1B578BED-E19F-437B-9950-6BDA8941BAD4}" type="parTrans" cxnId="{2215D584-4E9F-4C58-9F1C-9754646967F8}">
      <dgm:prSet/>
      <dgm:spPr/>
      <dgm:t>
        <a:bodyPr/>
        <a:lstStyle/>
        <a:p>
          <a:endParaRPr lang="ru-RU" sz="1000"/>
        </a:p>
      </dgm:t>
    </dgm:pt>
    <dgm:pt modelId="{1E9C5DBD-12BA-4738-B491-282EEFD548FF}" type="sibTrans" cxnId="{2215D584-4E9F-4C58-9F1C-9754646967F8}">
      <dgm:prSet/>
      <dgm:spPr/>
      <dgm:t>
        <a:bodyPr/>
        <a:lstStyle/>
        <a:p>
          <a:endParaRPr lang="ru-RU" sz="1000"/>
        </a:p>
      </dgm:t>
    </dgm:pt>
    <dgm:pt modelId="{B482E83A-793D-4D97-AA39-228600BA7793}">
      <dgm:prSet custT="1"/>
      <dgm:spPr>
        <a:noFill/>
        <a:ln>
          <a:noFill/>
        </a:ln>
      </dgm:spPr>
      <dgm:t>
        <a:bodyPr/>
        <a:lstStyle/>
        <a:p>
          <a:pPr rtl="0"/>
          <a:r>
            <a:rPr lang="ru-RU" sz="1000" dirty="0" smtClean="0">
              <a:latin typeface="Georgia" pitchFamily="18" charset="0"/>
              <a:cs typeface="Times New Roman" pitchFamily="18" charset="0"/>
            </a:rPr>
            <a:t>до 5 лет: - для новой техники/оборудования и/или б/у с годом выпуска не ранее 2016г. </a:t>
          </a:r>
          <a:endParaRPr kumimoji="0" lang="ru-RU" alt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itchFamily="18" charset="0"/>
          </a:endParaRPr>
        </a:p>
      </dgm:t>
    </dgm:pt>
    <dgm:pt modelId="{9AC6F2F9-35A7-4DEC-84F1-9BB155630370}" type="parTrans" cxnId="{625035FD-3A5E-441B-8C82-6827B05B8D62}">
      <dgm:prSet/>
      <dgm:spPr/>
      <dgm:t>
        <a:bodyPr/>
        <a:lstStyle/>
        <a:p>
          <a:endParaRPr lang="ru-RU" sz="1000"/>
        </a:p>
      </dgm:t>
    </dgm:pt>
    <dgm:pt modelId="{FD953857-F790-4D24-BDD4-0A13A5430A68}" type="sibTrans" cxnId="{625035FD-3A5E-441B-8C82-6827B05B8D62}">
      <dgm:prSet/>
      <dgm:spPr/>
      <dgm:t>
        <a:bodyPr/>
        <a:lstStyle/>
        <a:p>
          <a:endParaRPr lang="ru-RU" sz="1000"/>
        </a:p>
      </dgm:t>
    </dgm:pt>
    <dgm:pt modelId="{74207B61-ECE6-415E-8974-E2196ACDD0DD}">
      <dgm:prSet custT="1"/>
      <dgm:spPr/>
      <dgm:t>
        <a:bodyPr/>
        <a:lstStyle/>
        <a:p>
          <a:endParaRPr lang="ru-RU" sz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D460D0C4-D401-4954-A712-34ED16208AE4}" type="parTrans" cxnId="{24BB1002-F7AC-4BF0-9FBC-97CBD049C5D6}">
      <dgm:prSet/>
      <dgm:spPr/>
      <dgm:t>
        <a:bodyPr/>
        <a:lstStyle/>
        <a:p>
          <a:endParaRPr lang="ru-RU"/>
        </a:p>
      </dgm:t>
    </dgm:pt>
    <dgm:pt modelId="{411CE5DD-3A75-4437-BBD8-8F96D612D1FA}" type="sibTrans" cxnId="{24BB1002-F7AC-4BF0-9FBC-97CBD049C5D6}">
      <dgm:prSet/>
      <dgm:spPr/>
      <dgm:t>
        <a:bodyPr/>
        <a:lstStyle/>
        <a:p>
          <a:endParaRPr lang="ru-RU"/>
        </a:p>
      </dgm:t>
    </dgm:pt>
    <dgm:pt modelId="{A91E06C3-7E9C-4B96-AC36-947BEDBA5AA0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Программы поддержки ОАО «МСП Банк»</a:t>
          </a:r>
          <a:endParaRPr lang="ru-RU" sz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7728DA2B-5402-4D26-88B2-E83E7F27F184}" type="parTrans" cxnId="{B0D62A7D-B95D-41CB-B155-2B2A1CF534E0}">
      <dgm:prSet/>
      <dgm:spPr/>
      <dgm:t>
        <a:bodyPr/>
        <a:lstStyle/>
        <a:p>
          <a:endParaRPr lang="ru-RU"/>
        </a:p>
      </dgm:t>
    </dgm:pt>
    <dgm:pt modelId="{7AB9687A-CB26-4711-B884-1823BA894758}" type="sibTrans" cxnId="{B0D62A7D-B95D-41CB-B155-2B2A1CF534E0}">
      <dgm:prSet/>
      <dgm:spPr/>
      <dgm:t>
        <a:bodyPr/>
        <a:lstStyle/>
        <a:p>
          <a:endParaRPr lang="ru-RU"/>
        </a:p>
      </dgm:t>
    </dgm:pt>
    <dgm:pt modelId="{14FD0231-FECB-42B9-896A-FF1A4CDC141E}">
      <dgm:prSet custT="1"/>
      <dgm:spPr/>
      <dgm:t>
        <a:bodyPr/>
        <a:lstStyle/>
        <a:p>
          <a:endParaRPr lang="ru-RU" sz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CF050272-ED0D-41C6-9786-5C1D75D846D9}" type="parTrans" cxnId="{E2A4A686-1293-4FE4-9043-4F54A1C8A5D1}">
      <dgm:prSet/>
      <dgm:spPr/>
      <dgm:t>
        <a:bodyPr/>
        <a:lstStyle/>
        <a:p>
          <a:endParaRPr lang="ru-RU"/>
        </a:p>
      </dgm:t>
    </dgm:pt>
    <dgm:pt modelId="{7855E93D-7F25-4F45-B2BD-4A02892430B4}" type="sibTrans" cxnId="{E2A4A686-1293-4FE4-9043-4F54A1C8A5D1}">
      <dgm:prSet/>
      <dgm:spPr/>
      <dgm:t>
        <a:bodyPr/>
        <a:lstStyle/>
        <a:p>
          <a:endParaRPr lang="ru-RU"/>
        </a:p>
      </dgm:t>
    </dgm:pt>
    <dgm:pt modelId="{E2C7DBAC-F8D2-4B41-8B06-EA63D265D1E9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Программа поддержки Министерства сельского хозяйства Республики Саха (Якутия)</a:t>
          </a:r>
          <a:endParaRPr lang="ru-RU" sz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C5C8E90A-6204-434D-A8DE-6D4D0051153E}" type="parTrans" cxnId="{A4302C5A-2E7F-4BC3-B95F-897AD412192E}">
      <dgm:prSet/>
      <dgm:spPr/>
      <dgm:t>
        <a:bodyPr/>
        <a:lstStyle/>
        <a:p>
          <a:endParaRPr lang="ru-RU"/>
        </a:p>
      </dgm:t>
    </dgm:pt>
    <dgm:pt modelId="{46F7735A-2834-403A-85A0-CDF4EE31F962}" type="sibTrans" cxnId="{A4302C5A-2E7F-4BC3-B95F-897AD412192E}">
      <dgm:prSet/>
      <dgm:spPr/>
      <dgm:t>
        <a:bodyPr/>
        <a:lstStyle/>
        <a:p>
          <a:endParaRPr lang="ru-RU"/>
        </a:p>
      </dgm:t>
    </dgm:pt>
    <dgm:pt modelId="{DE15DD7E-A0D6-4DE8-82AA-A5029364A01E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Процентная ставка от 12,45 годовых (определяется индивидуально исходя из финансового положения)</a:t>
          </a:r>
        </a:p>
      </dgm:t>
    </dgm:pt>
    <dgm:pt modelId="{77108C51-6042-4CB1-A162-0E7290ADB558}" type="sibTrans" cxnId="{57089C77-9E44-4D01-B08C-48B64C82E9D8}">
      <dgm:prSet/>
      <dgm:spPr/>
      <dgm:t>
        <a:bodyPr/>
        <a:lstStyle/>
        <a:p>
          <a:endParaRPr lang="ru-RU" sz="1000"/>
        </a:p>
      </dgm:t>
    </dgm:pt>
    <dgm:pt modelId="{B2C24530-D353-48FC-8CBF-12CE97B801B7}" type="parTrans" cxnId="{57089C77-9E44-4D01-B08C-48B64C82E9D8}">
      <dgm:prSet/>
      <dgm:spPr/>
      <dgm:t>
        <a:bodyPr/>
        <a:lstStyle/>
        <a:p>
          <a:endParaRPr lang="ru-RU" sz="1000"/>
        </a:p>
      </dgm:t>
    </dgm:pt>
    <dgm:pt modelId="{70A5D2A3-EDEA-4D22-B00C-793729F38412}">
      <dgm:prSet custT="1"/>
      <dgm:spPr>
        <a:noFill/>
        <a:ln>
          <a:noFill/>
        </a:ln>
      </dgm:spPr>
      <dgm:t>
        <a:bodyPr/>
        <a:lstStyle/>
        <a:p>
          <a:pPr rtl="0"/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Сроки кредитования до </a:t>
          </a:r>
          <a:r>
            <a:rPr kumimoji="0" lang="en-US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7</a:t>
          </a:r>
          <a:r>
            <a: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 лет</a:t>
          </a:r>
        </a:p>
      </dgm:t>
    </dgm:pt>
    <dgm:pt modelId="{E7AA5C2C-5ECA-4340-8E8A-AF3F5238C311}" type="sibTrans" cxnId="{5B5BCB98-518C-4C66-AA87-ADF1D654ECA8}">
      <dgm:prSet/>
      <dgm:spPr/>
      <dgm:t>
        <a:bodyPr/>
        <a:lstStyle/>
        <a:p>
          <a:endParaRPr lang="ru-RU" sz="1000"/>
        </a:p>
      </dgm:t>
    </dgm:pt>
    <dgm:pt modelId="{BA04B747-FB21-409D-A2FD-6B354AA419B6}" type="parTrans" cxnId="{5B5BCB98-518C-4C66-AA87-ADF1D654ECA8}">
      <dgm:prSet/>
      <dgm:spPr/>
      <dgm:t>
        <a:bodyPr/>
        <a:lstStyle/>
        <a:p>
          <a:endParaRPr lang="ru-RU" sz="1000"/>
        </a:p>
      </dgm:t>
    </dgm:pt>
    <dgm:pt modelId="{5DCE8CD5-D73E-4DB7-9FDA-9B2C7690D7A8}">
      <dgm:prSet phldrT="[Текст]" custT="1"/>
      <dgm:spPr>
        <a:noFill/>
        <a:ln>
          <a:noFill/>
        </a:ln>
      </dgm:spPr>
      <dgm:t>
        <a:bodyPr/>
        <a:lstStyle/>
        <a:p>
          <a:pPr rtl="0"/>
          <a:r>
            <a:rPr lang="ru-RU" sz="1000" dirty="0" smtClean="0">
              <a:effectLst/>
              <a:latin typeface="Georgia" pitchFamily="18" charset="0"/>
              <a:ea typeface="Calibri"/>
              <a:cs typeface="Times New Roman" pitchFamily="18" charset="0"/>
            </a:rPr>
            <a:t>Кредит выдается на возмещение капитальных затрат, понесенных за последние 12 месяцев за счет собственных оборотных средств Заемщика</a:t>
          </a:r>
          <a:endParaRPr lang="ru-RU" sz="1000" dirty="0">
            <a:latin typeface="Georgia" pitchFamily="18" charset="0"/>
            <a:cs typeface="Times New Roman" pitchFamily="18" charset="0"/>
          </a:endParaRPr>
        </a:p>
      </dgm:t>
    </dgm:pt>
    <dgm:pt modelId="{ECBFDB99-D803-451A-B87D-F2D7D9287064}" type="parTrans" cxnId="{5DA1A629-FADA-4623-AC34-D9994C2DA675}">
      <dgm:prSet/>
      <dgm:spPr/>
      <dgm:t>
        <a:bodyPr/>
        <a:lstStyle/>
        <a:p>
          <a:endParaRPr lang="ru-RU"/>
        </a:p>
      </dgm:t>
    </dgm:pt>
    <dgm:pt modelId="{F6D40B9D-84C4-4090-9E14-BA82374C792E}" type="sibTrans" cxnId="{5DA1A629-FADA-4623-AC34-D9994C2DA675}">
      <dgm:prSet/>
      <dgm:spPr/>
      <dgm:t>
        <a:bodyPr/>
        <a:lstStyle/>
        <a:p>
          <a:endParaRPr lang="ru-RU"/>
        </a:p>
      </dgm:t>
    </dgm:pt>
    <dgm:pt modelId="{BB1F3B7B-5F4D-4CC6-9F35-F53479F646F3}">
      <dgm:prSet custT="1"/>
      <dgm:spPr/>
      <dgm:t>
        <a:bodyPr/>
        <a:lstStyle/>
        <a:p>
          <a:r>
            <a:rPr lang="ru-RU" sz="1000" dirty="0" smtClean="0">
              <a:latin typeface="Georgia" pitchFamily="18" charset="0"/>
              <a:cs typeface="Times New Roman" pitchFamily="18" charset="0"/>
            </a:rPr>
            <a:t>Максимум - 10 000 000 руб. </a:t>
          </a:r>
          <a:endParaRPr lang="ru-RU" sz="1000" dirty="0">
            <a:effectLst/>
            <a:latin typeface="Georgia" pitchFamily="18" charset="0"/>
            <a:ea typeface="Calibri"/>
            <a:cs typeface="Times New Roman" pitchFamily="18" charset="0"/>
          </a:endParaRPr>
        </a:p>
      </dgm:t>
    </dgm:pt>
    <dgm:pt modelId="{58A2B597-B609-4790-AE91-9899C6A98C08}" type="parTrans" cxnId="{A5D15484-1608-44AF-A172-A52F802D40B4}">
      <dgm:prSet/>
      <dgm:spPr/>
      <dgm:t>
        <a:bodyPr/>
        <a:lstStyle/>
        <a:p>
          <a:endParaRPr lang="ru-RU"/>
        </a:p>
      </dgm:t>
    </dgm:pt>
    <dgm:pt modelId="{F2FA6AA4-6C35-4B4A-A29C-4F84C548EE05}" type="sibTrans" cxnId="{A5D15484-1608-44AF-A172-A52F802D40B4}">
      <dgm:prSet/>
      <dgm:spPr/>
      <dgm:t>
        <a:bodyPr/>
        <a:lstStyle/>
        <a:p>
          <a:endParaRPr lang="ru-RU"/>
        </a:p>
      </dgm:t>
    </dgm:pt>
    <dgm:pt modelId="{8C74476F-BCA0-4E29-BB96-4C2759653831}">
      <dgm:prSet phldrT="[Текст]" custT="1"/>
      <dgm:spPr>
        <a:noFill/>
        <a:ln>
          <a:noFill/>
        </a:ln>
      </dgm:spPr>
      <dgm:t>
        <a:bodyPr/>
        <a:lstStyle/>
        <a:p>
          <a:pPr rtl="0"/>
          <a:endParaRPr lang="ru-RU" sz="1000" dirty="0">
            <a:latin typeface="Georgia" pitchFamily="18" charset="0"/>
            <a:cs typeface="Times New Roman" pitchFamily="18" charset="0"/>
          </a:endParaRPr>
        </a:p>
      </dgm:t>
    </dgm:pt>
    <dgm:pt modelId="{8857614B-49AF-4006-B4A9-3DB908CE8E2E}" type="parTrans" cxnId="{CF2D2307-A8BB-4E13-BEDF-1899C688A7C8}">
      <dgm:prSet/>
      <dgm:spPr/>
      <dgm:t>
        <a:bodyPr/>
        <a:lstStyle/>
        <a:p>
          <a:endParaRPr lang="ru-RU"/>
        </a:p>
      </dgm:t>
    </dgm:pt>
    <dgm:pt modelId="{5A60C878-FE34-4E77-9075-8AB411157B50}" type="sibTrans" cxnId="{CF2D2307-A8BB-4E13-BEDF-1899C688A7C8}">
      <dgm:prSet/>
      <dgm:spPr/>
      <dgm:t>
        <a:bodyPr/>
        <a:lstStyle/>
        <a:p>
          <a:endParaRPr lang="ru-RU"/>
        </a:p>
      </dgm:t>
    </dgm:pt>
    <dgm:pt modelId="{5275F07F-4D08-4D03-87AF-AEECE9094E2F}">
      <dgm:prSet custT="1"/>
      <dgm:spPr/>
      <dgm:t>
        <a:bodyPr/>
        <a:lstStyle/>
        <a:p>
          <a:r>
            <a:rPr lang="ru-RU" sz="1000" dirty="0" smtClean="0">
              <a:latin typeface="Georgia" pitchFamily="18" charset="0"/>
              <a:cs typeface="Times New Roman" pitchFamily="18" charset="0"/>
            </a:rPr>
            <a:t>до 1 года: - для б/у техники; - для оборудования, которое монтируется (технологические линии, имеющие стационарное исполнение и неразрывно связанные с помещением в котором они установлены (встраиваемые)) </a:t>
          </a:r>
          <a:endParaRPr lang="ru-RU" sz="1000" dirty="0">
            <a:effectLst/>
            <a:latin typeface="Georgia" pitchFamily="18" charset="0"/>
            <a:ea typeface="Calibri"/>
            <a:cs typeface="Times New Roman" pitchFamily="18" charset="0"/>
          </a:endParaRPr>
        </a:p>
      </dgm:t>
    </dgm:pt>
    <dgm:pt modelId="{C5C45D6F-EE31-4FCF-B256-07307452CA2F}" type="parTrans" cxnId="{545A547D-0B85-4A9C-AAF0-3FD2A5278A01}">
      <dgm:prSet/>
      <dgm:spPr/>
      <dgm:t>
        <a:bodyPr/>
        <a:lstStyle/>
        <a:p>
          <a:endParaRPr lang="ru-RU"/>
        </a:p>
      </dgm:t>
    </dgm:pt>
    <dgm:pt modelId="{700BAA08-B494-4715-8BDE-9FEADA747A17}" type="sibTrans" cxnId="{545A547D-0B85-4A9C-AAF0-3FD2A5278A01}">
      <dgm:prSet/>
      <dgm:spPr/>
      <dgm:t>
        <a:bodyPr/>
        <a:lstStyle/>
        <a:p>
          <a:endParaRPr lang="ru-RU"/>
        </a:p>
      </dgm:t>
    </dgm:pt>
    <dgm:pt modelId="{19FE63B7-28D5-43C8-AF3F-CE2207C2E5D5}">
      <dgm:prSet custT="1"/>
      <dgm:spPr/>
      <dgm:t>
        <a:bodyPr/>
        <a:lstStyle/>
        <a:p>
          <a:r>
            <a:rPr lang="ru-RU" sz="1000" dirty="0" smtClean="0">
              <a:effectLst/>
              <a:latin typeface="Georgia" pitchFamily="18" charset="0"/>
              <a:ea typeface="Calibri"/>
              <a:cs typeface="Times New Roman" pitchFamily="18" charset="0"/>
            </a:rPr>
            <a:t>от 15% годовых </a:t>
          </a:r>
          <a:endParaRPr lang="ru-RU" sz="1000" dirty="0">
            <a:effectLst/>
            <a:latin typeface="Georgia" pitchFamily="18" charset="0"/>
            <a:ea typeface="Calibri"/>
            <a:cs typeface="Times New Roman" pitchFamily="18" charset="0"/>
          </a:endParaRPr>
        </a:p>
      </dgm:t>
    </dgm:pt>
    <dgm:pt modelId="{05116653-651E-497D-AD96-E3B4D5221126}" type="parTrans" cxnId="{5B863939-7062-44DE-812F-A23C4FCFF81F}">
      <dgm:prSet/>
      <dgm:spPr/>
      <dgm:t>
        <a:bodyPr/>
        <a:lstStyle/>
        <a:p>
          <a:endParaRPr lang="ru-RU"/>
        </a:p>
      </dgm:t>
    </dgm:pt>
    <dgm:pt modelId="{0BB56D8B-6BB7-4984-8581-EB88B44E2EDD}" type="sibTrans" cxnId="{5B863939-7062-44DE-812F-A23C4FCFF81F}">
      <dgm:prSet/>
      <dgm:spPr/>
      <dgm:t>
        <a:bodyPr/>
        <a:lstStyle/>
        <a:p>
          <a:endParaRPr lang="ru-RU"/>
        </a:p>
      </dgm:t>
    </dgm:pt>
    <dgm:pt modelId="{8012101F-1429-48CE-B2DA-8A10150A938A}" type="pres">
      <dgm:prSet presAssocID="{8166A7C8-4882-489E-9C32-26292FB157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31E089-8AE1-42F0-B762-B6B03D5E460E}" type="pres">
      <dgm:prSet presAssocID="{08DF1654-CF7E-4872-946E-B32AA8A3D91F}" presName="composite" presStyleCnt="0"/>
      <dgm:spPr/>
    </dgm:pt>
    <dgm:pt modelId="{57C092F1-BE7E-4B9E-BE78-7864B82E8D0E}" type="pres">
      <dgm:prSet presAssocID="{08DF1654-CF7E-4872-946E-B32AA8A3D91F}" presName="parTx" presStyleLbl="alignNode1" presStyleIdx="0" presStyleCnt="3" custLinFactNeighborX="2723" custLinFactNeighborY="-85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054D0-B281-4D38-A96D-C58A941B8B2C}" type="pres">
      <dgm:prSet presAssocID="{08DF1654-CF7E-4872-946E-B32AA8A3D91F}" presName="desTx" presStyleLbl="alignAccFollowNode1" presStyleIdx="0" presStyleCnt="3" custScaleY="100000" custLinFactNeighborX="2723" custLinFactNeighborY="-25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72D8E-4365-4F47-A577-88354EB40795}" type="pres">
      <dgm:prSet presAssocID="{183E014F-F799-4870-AAB0-3E57B2562291}" presName="space" presStyleCnt="0"/>
      <dgm:spPr/>
    </dgm:pt>
    <dgm:pt modelId="{6FBD15C6-137C-4151-A27A-DEB077C139B6}" type="pres">
      <dgm:prSet presAssocID="{AA93ED0B-8C7B-4CD5-8EB3-22DE35864001}" presName="composite" presStyleCnt="0"/>
      <dgm:spPr/>
    </dgm:pt>
    <dgm:pt modelId="{01C2CD43-1D38-4957-A801-9D31D0E1FEC4}" type="pres">
      <dgm:prSet presAssocID="{AA93ED0B-8C7B-4CD5-8EB3-22DE35864001}" presName="parTx" presStyleLbl="alignNode1" presStyleIdx="1" presStyleCnt="3" custLinFactNeighborX="1576" custLinFactNeighborY="-85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D349E-E21B-4FBC-B5C6-44FF75E9D37D}" type="pres">
      <dgm:prSet presAssocID="{AA93ED0B-8C7B-4CD5-8EB3-22DE35864001}" presName="desTx" presStyleLbl="alignAccFollowNode1" presStyleIdx="1" presStyleCnt="3" custLinFactNeighborX="1576" custLinFactNeighborY="-26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C9C2F-03FC-42A5-A50C-59E4888A88CB}" type="pres">
      <dgm:prSet presAssocID="{4915F382-3C8B-417A-888C-8F5C0EEABE6F}" presName="space" presStyleCnt="0"/>
      <dgm:spPr/>
    </dgm:pt>
    <dgm:pt modelId="{5530C168-BE4A-4928-9478-447EE103B758}" type="pres">
      <dgm:prSet presAssocID="{6680063E-96F2-49BF-8578-AAA2344EA5FF}" presName="composite" presStyleCnt="0"/>
      <dgm:spPr/>
    </dgm:pt>
    <dgm:pt modelId="{71C21EFC-8E84-4141-9134-99BD51801667}" type="pres">
      <dgm:prSet presAssocID="{6680063E-96F2-49BF-8578-AAA2344EA5FF}" presName="parTx" presStyleLbl="alignNode1" presStyleIdx="2" presStyleCnt="3" custLinFactNeighborX="-2034" custLinFactNeighborY="-85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C8164-529A-4654-9612-F62FC27CA2C2}" type="pres">
      <dgm:prSet presAssocID="{6680063E-96F2-49BF-8578-AAA2344EA5FF}" presName="desTx" presStyleLbl="alignAccFollowNode1" presStyleIdx="2" presStyleCnt="3" custLinFactNeighborX="-2034" custLinFactNeighborY="-28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F4997C-6F1D-450C-9269-17BE0D30BCB6}" type="presOf" srcId="{19FE63B7-28D5-43C8-AF3F-CE2207C2E5D5}" destId="{693054D0-B281-4D38-A96D-C58A941B8B2C}" srcOrd="0" destOrd="5" presId="urn:microsoft.com/office/officeart/2005/8/layout/hList1"/>
    <dgm:cxn modelId="{B0D62A7D-B95D-41CB-B155-2B2A1CF534E0}" srcId="{6680063E-96F2-49BF-8578-AAA2344EA5FF}" destId="{A91E06C3-7E9C-4B96-AC36-947BEDBA5AA0}" srcOrd="2" destOrd="0" parTransId="{7728DA2B-5402-4D26-88B2-E83E7F27F184}" sibTransId="{7AB9687A-CB26-4711-B884-1823BA894758}"/>
    <dgm:cxn modelId="{24BB1002-F7AC-4BF0-9FBC-97CBD049C5D6}" srcId="{6680063E-96F2-49BF-8578-AAA2344EA5FF}" destId="{74207B61-ECE6-415E-8974-E2196ACDD0DD}" srcOrd="1" destOrd="0" parTransId="{D460D0C4-D401-4954-A712-34ED16208AE4}" sibTransId="{411CE5DD-3A75-4437-BBD8-8F96D612D1FA}"/>
    <dgm:cxn modelId="{12E0EF09-F63E-40BF-9F50-46F91FE375C1}" type="presOf" srcId="{6680063E-96F2-49BF-8578-AAA2344EA5FF}" destId="{71C21EFC-8E84-4141-9134-99BD51801667}" srcOrd="0" destOrd="0" presId="urn:microsoft.com/office/officeart/2005/8/layout/hList1"/>
    <dgm:cxn modelId="{545A547D-0B85-4A9C-AAF0-3FD2A5278A01}" srcId="{08DF1654-CF7E-4872-946E-B32AA8A3D91F}" destId="{5275F07F-4D08-4D03-87AF-AEECE9094E2F}" srcOrd="4" destOrd="0" parTransId="{C5C45D6F-EE31-4FCF-B256-07307452CA2F}" sibTransId="{700BAA08-B494-4715-8BDE-9FEADA747A17}"/>
    <dgm:cxn modelId="{08824D64-2A96-4E76-B051-62B631E0CD4D}" srcId="{AA93ED0B-8C7B-4CD5-8EB3-22DE35864001}" destId="{88A6CA2E-5B16-4311-BED5-8AB61E073755}" srcOrd="2" destOrd="0" parTransId="{1AE3F509-42F3-45AA-8785-4CB2DAF3F412}" sibTransId="{443234EE-9C8E-4661-9A39-4262F426A309}"/>
    <dgm:cxn modelId="{7AD24461-AC92-485B-B3CC-4B1067DD8354}" type="presOf" srcId="{8166A7C8-4882-489E-9C32-26292FB157C7}" destId="{8012101F-1429-48CE-B2DA-8A10150A938A}" srcOrd="0" destOrd="0" presId="urn:microsoft.com/office/officeart/2005/8/layout/hList1"/>
    <dgm:cxn modelId="{625035FD-3A5E-441B-8C82-6827B05B8D62}" srcId="{08DF1654-CF7E-4872-946E-B32AA8A3D91F}" destId="{B482E83A-793D-4D97-AA39-228600BA7793}" srcOrd="3" destOrd="0" parTransId="{9AC6F2F9-35A7-4DEC-84F1-9BB155630370}" sibTransId="{FD953857-F790-4D24-BDD4-0A13A5430A68}"/>
    <dgm:cxn modelId="{C3B5A704-3032-4070-88AA-55FAFDE57EE1}" type="presOf" srcId="{BB1F3B7B-5F4D-4CC6-9F35-F53479F646F3}" destId="{693054D0-B281-4D38-A96D-C58A941B8B2C}" srcOrd="0" destOrd="1" presId="urn:microsoft.com/office/officeart/2005/8/layout/hList1"/>
    <dgm:cxn modelId="{EA4A0306-DD6A-4C45-8EE6-02BF63C88133}" type="presOf" srcId="{88A6CA2E-5B16-4311-BED5-8AB61E073755}" destId="{065D349E-E21B-4FBC-B5C6-44FF75E9D37D}" srcOrd="0" destOrd="2" presId="urn:microsoft.com/office/officeart/2005/8/layout/hList1"/>
    <dgm:cxn modelId="{44ADB699-5DD8-482F-AEA9-524A54B61778}" type="presOf" srcId="{14FD0231-FECB-42B9-896A-FF1A4CDC141E}" destId="{723C8164-529A-4654-9612-F62FC27CA2C2}" srcOrd="0" destOrd="3" presId="urn:microsoft.com/office/officeart/2005/8/layout/hList1"/>
    <dgm:cxn modelId="{5C328A1D-2B76-47AF-86EA-AEC4D37EADE6}" type="presOf" srcId="{8C74476F-BCA0-4E29-BB96-4C2759653831}" destId="{065D349E-E21B-4FBC-B5C6-44FF75E9D37D}" srcOrd="0" destOrd="1" presId="urn:microsoft.com/office/officeart/2005/8/layout/hList1"/>
    <dgm:cxn modelId="{F2DC0703-9B24-4F99-9448-08D7227319AF}" type="presOf" srcId="{5275F07F-4D08-4D03-87AF-AEECE9094E2F}" destId="{693054D0-B281-4D38-A96D-C58A941B8B2C}" srcOrd="0" destOrd="4" presId="urn:microsoft.com/office/officeart/2005/8/layout/hList1"/>
    <dgm:cxn modelId="{5B5BCB98-518C-4C66-AA87-ADF1D654ECA8}" srcId="{AA93ED0B-8C7B-4CD5-8EB3-22DE35864001}" destId="{70A5D2A3-EDEA-4D22-B00C-793729F38412}" srcOrd="3" destOrd="0" parTransId="{BA04B747-FB21-409D-A2FD-6B354AA419B6}" sibTransId="{E7AA5C2C-5ECA-4340-8E8A-AF3F5238C311}"/>
    <dgm:cxn modelId="{CF2D2307-A8BB-4E13-BEDF-1899C688A7C8}" srcId="{AA93ED0B-8C7B-4CD5-8EB3-22DE35864001}" destId="{8C74476F-BCA0-4E29-BB96-4C2759653831}" srcOrd="1" destOrd="0" parTransId="{8857614B-49AF-4006-B4A9-3DB908CE8E2E}" sibTransId="{5A60C878-FE34-4E77-9075-8AB411157B50}"/>
    <dgm:cxn modelId="{ED50569F-55A9-42D2-A82A-7405606BA663}" type="presOf" srcId="{A91E06C3-7E9C-4B96-AC36-947BEDBA5AA0}" destId="{723C8164-529A-4654-9612-F62FC27CA2C2}" srcOrd="0" destOrd="2" presId="urn:microsoft.com/office/officeart/2005/8/layout/hList1"/>
    <dgm:cxn modelId="{E5A387FF-D6E7-4BD2-BC7B-1241FDA00B8C}" type="presOf" srcId="{AA93ED0B-8C7B-4CD5-8EB3-22DE35864001}" destId="{01C2CD43-1D38-4957-A801-9D31D0E1FEC4}" srcOrd="0" destOrd="0" presId="urn:microsoft.com/office/officeart/2005/8/layout/hList1"/>
    <dgm:cxn modelId="{5B863939-7062-44DE-812F-A23C4FCFF81F}" srcId="{08DF1654-CF7E-4872-946E-B32AA8A3D91F}" destId="{19FE63B7-28D5-43C8-AF3F-CE2207C2E5D5}" srcOrd="5" destOrd="0" parTransId="{05116653-651E-497D-AD96-E3B4D5221126}" sibTransId="{0BB56D8B-6BB7-4984-8581-EB88B44E2EDD}"/>
    <dgm:cxn modelId="{09C42F59-9C48-4A42-A6EF-75702F78A6B5}" type="presOf" srcId="{70A5D2A3-EDEA-4D22-B00C-793729F38412}" destId="{065D349E-E21B-4FBC-B5C6-44FF75E9D37D}" srcOrd="0" destOrd="3" presId="urn:microsoft.com/office/officeart/2005/8/layout/hList1"/>
    <dgm:cxn modelId="{A5D15484-1608-44AF-A172-A52F802D40B4}" srcId="{08DF1654-CF7E-4872-946E-B32AA8A3D91F}" destId="{BB1F3B7B-5F4D-4CC6-9F35-F53479F646F3}" srcOrd="1" destOrd="0" parTransId="{58A2B597-B609-4790-AE91-9899C6A98C08}" sibTransId="{F2FA6AA4-6C35-4B4A-A29C-4F84C548EE05}"/>
    <dgm:cxn modelId="{E530591B-220F-47FF-BE77-1762A880E9E8}" srcId="{6680063E-96F2-49BF-8578-AAA2344EA5FF}" destId="{BDB2C2C3-2E00-4A6E-AEC0-7C82617517D2}" srcOrd="0" destOrd="0" parTransId="{9BEA368A-9B96-4B43-BC51-7F1C59EA4500}" sibTransId="{AC133C2F-4DB6-4C95-94AC-4B5473E3B6B0}"/>
    <dgm:cxn modelId="{05DAF1E7-FD54-4F86-96AE-E06422639067}" type="presOf" srcId="{74207B61-ECE6-415E-8974-E2196ACDD0DD}" destId="{723C8164-529A-4654-9612-F62FC27CA2C2}" srcOrd="0" destOrd="1" presId="urn:microsoft.com/office/officeart/2005/8/layout/hList1"/>
    <dgm:cxn modelId="{2215D584-4E9F-4C58-9F1C-9754646967F8}" srcId="{08DF1654-CF7E-4872-946E-B32AA8A3D91F}" destId="{70068895-DD36-41DB-9D4B-9AA3EF75F0E5}" srcOrd="2" destOrd="0" parTransId="{1B578BED-E19F-437B-9950-6BDA8941BAD4}" sibTransId="{1E9C5DBD-12BA-4738-B491-282EEFD548FF}"/>
    <dgm:cxn modelId="{BCB2DB39-9C8C-425F-9DC4-09304F66DDB1}" type="presOf" srcId="{DE15DD7E-A0D6-4DE8-82AA-A5029364A01E}" destId="{065D349E-E21B-4FBC-B5C6-44FF75E9D37D}" srcOrd="0" destOrd="4" presId="urn:microsoft.com/office/officeart/2005/8/layout/hList1"/>
    <dgm:cxn modelId="{57089C77-9E44-4D01-B08C-48B64C82E9D8}" srcId="{AA93ED0B-8C7B-4CD5-8EB3-22DE35864001}" destId="{DE15DD7E-A0D6-4DE8-82AA-A5029364A01E}" srcOrd="4" destOrd="0" parTransId="{B2C24530-D353-48FC-8CBF-12CE97B801B7}" sibTransId="{77108C51-6042-4CB1-A162-0E7290ADB558}"/>
    <dgm:cxn modelId="{D8FAB30C-9709-4666-BA21-A1F20B6554DF}" type="presOf" srcId="{E2C7DBAC-F8D2-4B41-8B06-EA63D265D1E9}" destId="{723C8164-529A-4654-9612-F62FC27CA2C2}" srcOrd="0" destOrd="4" presId="urn:microsoft.com/office/officeart/2005/8/layout/hList1"/>
    <dgm:cxn modelId="{C63A8777-A2DA-4653-8829-ECE6E6A3311C}" srcId="{8166A7C8-4882-489E-9C32-26292FB157C7}" destId="{08DF1654-CF7E-4872-946E-B32AA8A3D91F}" srcOrd="0" destOrd="0" parTransId="{86E52E62-8911-4FF3-B55A-50DE2240E4D7}" sibTransId="{183E014F-F799-4870-AAB0-3E57B2562291}"/>
    <dgm:cxn modelId="{880ABF69-3C35-46A2-A7B4-581CA151229F}" type="presOf" srcId="{BDB2C2C3-2E00-4A6E-AEC0-7C82617517D2}" destId="{723C8164-529A-4654-9612-F62FC27CA2C2}" srcOrd="0" destOrd="0" presId="urn:microsoft.com/office/officeart/2005/8/layout/hList1"/>
    <dgm:cxn modelId="{E699246C-8B31-4168-9134-D3BE51B85E2D}" srcId="{8166A7C8-4882-489E-9C32-26292FB157C7}" destId="{AA93ED0B-8C7B-4CD5-8EB3-22DE35864001}" srcOrd="1" destOrd="0" parTransId="{5DD60490-ED40-462C-AA40-E5C8CB569F77}" sibTransId="{4915F382-3C8B-417A-888C-8F5C0EEABE6F}"/>
    <dgm:cxn modelId="{C947FFDA-16E3-45CC-BBBE-02F220CE1D65}" type="presOf" srcId="{08DF1654-CF7E-4872-946E-B32AA8A3D91F}" destId="{57C092F1-BE7E-4B9E-BE78-7864B82E8D0E}" srcOrd="0" destOrd="0" presId="urn:microsoft.com/office/officeart/2005/8/layout/hList1"/>
    <dgm:cxn modelId="{8B155E61-EC96-4F58-878C-094E308E4806}" type="presOf" srcId="{B482E83A-793D-4D97-AA39-228600BA7793}" destId="{693054D0-B281-4D38-A96D-C58A941B8B2C}" srcOrd="0" destOrd="3" presId="urn:microsoft.com/office/officeart/2005/8/layout/hList1"/>
    <dgm:cxn modelId="{3E2E1878-39F6-4FE0-97D5-C6142890D037}" type="presOf" srcId="{279CD738-5960-4DBE-BCBC-586475A83FB7}" destId="{693054D0-B281-4D38-A96D-C58A941B8B2C}" srcOrd="0" destOrd="0" presId="urn:microsoft.com/office/officeart/2005/8/layout/hList1"/>
    <dgm:cxn modelId="{4E323C30-EA45-4175-9509-BFDE5664123E}" srcId="{08DF1654-CF7E-4872-946E-B32AA8A3D91F}" destId="{279CD738-5960-4DBE-BCBC-586475A83FB7}" srcOrd="0" destOrd="0" parTransId="{22C1C23C-CA69-4EDA-B60D-F58EF8AF804A}" sibTransId="{476C67EF-063A-4986-97C2-E2D5F563A5E9}"/>
    <dgm:cxn modelId="{B79328D2-487E-47D3-B890-26B83345F21D}" type="presOf" srcId="{5DCE8CD5-D73E-4DB7-9FDA-9B2C7690D7A8}" destId="{065D349E-E21B-4FBC-B5C6-44FF75E9D37D}" srcOrd="0" destOrd="0" presId="urn:microsoft.com/office/officeart/2005/8/layout/hList1"/>
    <dgm:cxn modelId="{5DA1A629-FADA-4623-AC34-D9994C2DA675}" srcId="{AA93ED0B-8C7B-4CD5-8EB3-22DE35864001}" destId="{5DCE8CD5-D73E-4DB7-9FDA-9B2C7690D7A8}" srcOrd="0" destOrd="0" parTransId="{ECBFDB99-D803-451A-B87D-F2D7D9287064}" sibTransId="{F6D40B9D-84C4-4090-9E14-BA82374C792E}"/>
    <dgm:cxn modelId="{A4302C5A-2E7F-4BC3-B95F-897AD412192E}" srcId="{6680063E-96F2-49BF-8578-AAA2344EA5FF}" destId="{E2C7DBAC-F8D2-4B41-8B06-EA63D265D1E9}" srcOrd="4" destOrd="0" parTransId="{C5C8E90A-6204-434D-A8DE-6D4D0051153E}" sibTransId="{46F7735A-2834-403A-85A0-CDF4EE31F962}"/>
    <dgm:cxn modelId="{83000397-4CE8-4318-878F-6807BC649564}" type="presOf" srcId="{70068895-DD36-41DB-9D4B-9AA3EF75F0E5}" destId="{693054D0-B281-4D38-A96D-C58A941B8B2C}" srcOrd="0" destOrd="2" presId="urn:microsoft.com/office/officeart/2005/8/layout/hList1"/>
    <dgm:cxn modelId="{30D79C54-9C5B-43B1-8C2C-6CF21642773D}" srcId="{8166A7C8-4882-489E-9C32-26292FB157C7}" destId="{6680063E-96F2-49BF-8578-AAA2344EA5FF}" srcOrd="2" destOrd="0" parTransId="{3A613E61-B9FD-41E1-810B-C161E500D0A6}" sibTransId="{D3C7C57E-129A-4033-AB0C-022E2095D87D}"/>
    <dgm:cxn modelId="{E2A4A686-1293-4FE4-9043-4F54A1C8A5D1}" srcId="{6680063E-96F2-49BF-8578-AAA2344EA5FF}" destId="{14FD0231-FECB-42B9-896A-FF1A4CDC141E}" srcOrd="3" destOrd="0" parTransId="{CF050272-ED0D-41C6-9786-5C1D75D846D9}" sibTransId="{7855E93D-7F25-4F45-B2BD-4A02892430B4}"/>
    <dgm:cxn modelId="{39874A6D-E0FC-4B57-838A-E3BAF88DF8D2}" type="presParOf" srcId="{8012101F-1429-48CE-B2DA-8A10150A938A}" destId="{E031E089-8AE1-42F0-B762-B6B03D5E460E}" srcOrd="0" destOrd="0" presId="urn:microsoft.com/office/officeart/2005/8/layout/hList1"/>
    <dgm:cxn modelId="{1856BB96-DE15-492D-AA97-FAA03BE1C7C8}" type="presParOf" srcId="{E031E089-8AE1-42F0-B762-B6B03D5E460E}" destId="{57C092F1-BE7E-4B9E-BE78-7864B82E8D0E}" srcOrd="0" destOrd="0" presId="urn:microsoft.com/office/officeart/2005/8/layout/hList1"/>
    <dgm:cxn modelId="{C5CA9A62-CE87-4E8E-B40A-4B3D232F714F}" type="presParOf" srcId="{E031E089-8AE1-42F0-B762-B6B03D5E460E}" destId="{693054D0-B281-4D38-A96D-C58A941B8B2C}" srcOrd="1" destOrd="0" presId="urn:microsoft.com/office/officeart/2005/8/layout/hList1"/>
    <dgm:cxn modelId="{3CC860C2-D995-4BBB-AB4F-181FF80B79E3}" type="presParOf" srcId="{8012101F-1429-48CE-B2DA-8A10150A938A}" destId="{31B72D8E-4365-4F47-A577-88354EB40795}" srcOrd="1" destOrd="0" presId="urn:microsoft.com/office/officeart/2005/8/layout/hList1"/>
    <dgm:cxn modelId="{D8596C8A-E346-4AC1-BF16-AC08E728BE18}" type="presParOf" srcId="{8012101F-1429-48CE-B2DA-8A10150A938A}" destId="{6FBD15C6-137C-4151-A27A-DEB077C139B6}" srcOrd="2" destOrd="0" presId="urn:microsoft.com/office/officeart/2005/8/layout/hList1"/>
    <dgm:cxn modelId="{37C04D19-481E-4E7D-995E-BB838D5D6CB2}" type="presParOf" srcId="{6FBD15C6-137C-4151-A27A-DEB077C139B6}" destId="{01C2CD43-1D38-4957-A801-9D31D0E1FEC4}" srcOrd="0" destOrd="0" presId="urn:microsoft.com/office/officeart/2005/8/layout/hList1"/>
    <dgm:cxn modelId="{85E8F601-AEB0-411B-AC63-817771D25D89}" type="presParOf" srcId="{6FBD15C6-137C-4151-A27A-DEB077C139B6}" destId="{065D349E-E21B-4FBC-B5C6-44FF75E9D37D}" srcOrd="1" destOrd="0" presId="urn:microsoft.com/office/officeart/2005/8/layout/hList1"/>
    <dgm:cxn modelId="{14CFCB04-FB68-4586-A22D-22C8F1D2442F}" type="presParOf" srcId="{8012101F-1429-48CE-B2DA-8A10150A938A}" destId="{382C9C2F-03FC-42A5-A50C-59E4888A88CB}" srcOrd="3" destOrd="0" presId="urn:microsoft.com/office/officeart/2005/8/layout/hList1"/>
    <dgm:cxn modelId="{0CD9C679-ADE0-43A0-BF06-A381F7A860D6}" type="presParOf" srcId="{8012101F-1429-48CE-B2DA-8A10150A938A}" destId="{5530C168-BE4A-4928-9478-447EE103B758}" srcOrd="4" destOrd="0" presId="urn:microsoft.com/office/officeart/2005/8/layout/hList1"/>
    <dgm:cxn modelId="{A92D05CB-BBCB-40EE-8C0F-1F18390CC072}" type="presParOf" srcId="{5530C168-BE4A-4928-9478-447EE103B758}" destId="{71C21EFC-8E84-4141-9134-99BD51801667}" srcOrd="0" destOrd="0" presId="urn:microsoft.com/office/officeart/2005/8/layout/hList1"/>
    <dgm:cxn modelId="{49AAA062-1768-46A6-BA6A-C487DD52B986}" type="presParOf" srcId="{5530C168-BE4A-4928-9478-447EE103B758}" destId="{723C8164-529A-4654-9612-F62FC27CA2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85BEED-792B-412F-B22E-5A2D9B79DBE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F93028-0D14-4F1C-90C6-195F861F3888}">
      <dgm:prSet phldrT="[Текст]" custT="1"/>
      <dgm:spPr>
        <a:solidFill>
          <a:srgbClr val="D94B63"/>
        </a:solidFill>
      </dgm:spPr>
      <dgm:t>
        <a:bodyPr/>
        <a:lstStyle/>
        <a:p>
          <a:r>
            <a:rPr lang="ru-RU" sz="1200" dirty="0" smtClean="0">
              <a:latin typeface="Georgia" pitchFamily="18" charset="0"/>
              <a:cs typeface="Times New Roman" pitchFamily="18" charset="0"/>
            </a:rPr>
            <a:t>Залог имущества </a:t>
          </a:r>
          <a:endParaRPr lang="ru-RU" sz="1200" dirty="0">
            <a:latin typeface="Georgia" pitchFamily="18" charset="0"/>
            <a:cs typeface="Times New Roman" pitchFamily="18" charset="0"/>
          </a:endParaRPr>
        </a:p>
      </dgm:t>
    </dgm:pt>
    <dgm:pt modelId="{1C5A60BB-F4BA-4B04-BBFB-DAAE1FD25659}" type="parTrans" cxnId="{74869EFF-B04A-4AC8-B309-B680F1BE7116}">
      <dgm:prSet/>
      <dgm:spPr/>
      <dgm:t>
        <a:bodyPr/>
        <a:lstStyle/>
        <a:p>
          <a:endParaRPr lang="ru-RU" sz="1200"/>
        </a:p>
      </dgm:t>
    </dgm:pt>
    <dgm:pt modelId="{CF6EE9A1-2294-4DFD-9A8F-53605898AD00}" type="sibTrans" cxnId="{74869EFF-B04A-4AC8-B309-B680F1BE7116}">
      <dgm:prSet custT="1"/>
      <dgm:spPr/>
      <dgm:t>
        <a:bodyPr/>
        <a:lstStyle/>
        <a:p>
          <a:endParaRPr lang="ru-RU" sz="1200"/>
        </a:p>
      </dgm:t>
    </dgm:pt>
    <dgm:pt modelId="{AD2A44CA-5D78-411A-A989-94FFAAF90C8D}">
      <dgm:prSet phldrT="[Текст]" custT="1"/>
      <dgm:spPr>
        <a:solidFill>
          <a:srgbClr val="D94B63"/>
        </a:solidFill>
      </dgm:spPr>
      <dgm:t>
        <a:bodyPr/>
        <a:lstStyle/>
        <a:p>
          <a:r>
            <a:rPr lang="ru-RU" sz="1200" dirty="0" smtClean="0">
              <a:latin typeface="Georgia" pitchFamily="18" charset="0"/>
              <a:cs typeface="Times New Roman" pitchFamily="18" charset="0"/>
            </a:rPr>
            <a:t>Гарантии Агентства кредитных организаций до 50%  предоставленного кредита</a:t>
          </a:r>
          <a:endParaRPr lang="ru-RU" sz="1200" dirty="0">
            <a:latin typeface="Georgia" pitchFamily="18" charset="0"/>
            <a:cs typeface="Times New Roman" pitchFamily="18" charset="0"/>
          </a:endParaRPr>
        </a:p>
      </dgm:t>
    </dgm:pt>
    <dgm:pt modelId="{6FEF25BD-6911-46A9-AEFB-57286456780F}" type="parTrans" cxnId="{582F5A26-4CB2-4FC7-9351-8BE17CED889D}">
      <dgm:prSet/>
      <dgm:spPr/>
      <dgm:t>
        <a:bodyPr/>
        <a:lstStyle/>
        <a:p>
          <a:endParaRPr lang="ru-RU" sz="1200"/>
        </a:p>
      </dgm:t>
    </dgm:pt>
    <dgm:pt modelId="{22C2EBFA-90EE-4B3E-9AAB-EF228F18B119}" type="sibTrans" cxnId="{582F5A26-4CB2-4FC7-9351-8BE17CED889D}">
      <dgm:prSet custT="1"/>
      <dgm:spPr/>
      <dgm:t>
        <a:bodyPr/>
        <a:lstStyle/>
        <a:p>
          <a:endParaRPr lang="ru-RU" sz="1200"/>
        </a:p>
      </dgm:t>
    </dgm:pt>
    <dgm:pt modelId="{EAA35DAC-034B-4757-9E42-2AFD1A020292}">
      <dgm:prSet custT="1"/>
      <dgm:spPr>
        <a:solidFill>
          <a:srgbClr val="D94B63"/>
        </a:solidFill>
      </dgm:spPr>
      <dgm:t>
        <a:bodyPr/>
        <a:lstStyle/>
        <a:p>
          <a:r>
            <a:rPr lang="ru-RU" sz="1200" dirty="0" smtClean="0">
              <a:latin typeface="Georgia" pitchFamily="18" charset="0"/>
              <a:cs typeface="Times New Roman" pitchFamily="18" charset="0"/>
            </a:rPr>
            <a:t>Поручительство Фонда поддержки предпринимательства до 70 %  предоставленного кредита</a:t>
          </a:r>
        </a:p>
      </dgm:t>
    </dgm:pt>
    <dgm:pt modelId="{5D888021-6BFF-43B1-9C85-F9C66BE614E8}" type="parTrans" cxnId="{2C62370A-9112-4E4D-A972-769FCB9B3D4D}">
      <dgm:prSet/>
      <dgm:spPr/>
      <dgm:t>
        <a:bodyPr/>
        <a:lstStyle/>
        <a:p>
          <a:endParaRPr lang="ru-RU" sz="1200"/>
        </a:p>
      </dgm:t>
    </dgm:pt>
    <dgm:pt modelId="{84E3F4A0-7640-4EF0-85F9-6F6DA143F78A}" type="sibTrans" cxnId="{2C62370A-9112-4E4D-A972-769FCB9B3D4D}">
      <dgm:prSet custT="1"/>
      <dgm:spPr/>
      <dgm:t>
        <a:bodyPr/>
        <a:lstStyle/>
        <a:p>
          <a:endParaRPr lang="ru-RU" sz="1200"/>
        </a:p>
      </dgm:t>
    </dgm:pt>
    <dgm:pt modelId="{FFBD199B-C87A-4953-9555-BE3DF88A619C}" type="pres">
      <dgm:prSet presAssocID="{C385BEED-792B-412F-B22E-5A2D9B79DBEF}" presName="Name0" presStyleCnt="0">
        <dgm:presLayoutVars>
          <dgm:dir/>
          <dgm:resizeHandles val="exact"/>
        </dgm:presLayoutVars>
      </dgm:prSet>
      <dgm:spPr/>
    </dgm:pt>
    <dgm:pt modelId="{B6536DFA-E3BA-4A57-A7DE-50C60D31AA81}" type="pres">
      <dgm:prSet presAssocID="{6AF93028-0D14-4F1C-90C6-195F861F3888}" presName="node" presStyleLbl="node1" presStyleIdx="0" presStyleCnt="3" custScaleY="84301" custLinFactNeighborX="-836" custLinFactNeighborY="-2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A7CB8-5FE3-441A-B9CB-910EDD6784B3}" type="pres">
      <dgm:prSet presAssocID="{CF6EE9A1-2294-4DFD-9A8F-53605898AD0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390232A-3546-4073-91E3-66533A8EAF03}" type="pres">
      <dgm:prSet presAssocID="{CF6EE9A1-2294-4DFD-9A8F-53605898AD0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39514E6-1088-42A6-B8E1-DC480B495C90}" type="pres">
      <dgm:prSet presAssocID="{EAA35DAC-034B-4757-9E42-2AFD1A020292}" presName="node" presStyleLbl="node1" presStyleIdx="1" presStyleCnt="3" custScaleY="78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A2921-6231-4DD9-875E-6075BD44F364}" type="pres">
      <dgm:prSet presAssocID="{84E3F4A0-7640-4EF0-85F9-6F6DA143F78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1C7BAB2-3A39-4EBD-9167-493874049AD4}" type="pres">
      <dgm:prSet presAssocID="{84E3F4A0-7640-4EF0-85F9-6F6DA143F78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B0CA5B4-0968-4A38-AE9A-C78DA495E753}" type="pres">
      <dgm:prSet presAssocID="{AD2A44CA-5D78-411A-A989-94FFAAF90C8D}" presName="node" presStyleLbl="node1" presStyleIdx="2" presStyleCnt="3" custScaleY="8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ABE926-75E5-4FDF-A24D-F691CA5E5123}" type="presOf" srcId="{CF6EE9A1-2294-4DFD-9A8F-53605898AD00}" destId="{F390232A-3546-4073-91E3-66533A8EAF03}" srcOrd="1" destOrd="0" presId="urn:microsoft.com/office/officeart/2005/8/layout/process1"/>
    <dgm:cxn modelId="{74869EFF-B04A-4AC8-B309-B680F1BE7116}" srcId="{C385BEED-792B-412F-B22E-5A2D9B79DBEF}" destId="{6AF93028-0D14-4F1C-90C6-195F861F3888}" srcOrd="0" destOrd="0" parTransId="{1C5A60BB-F4BA-4B04-BBFB-DAAE1FD25659}" sibTransId="{CF6EE9A1-2294-4DFD-9A8F-53605898AD00}"/>
    <dgm:cxn modelId="{9EF6FAF1-AA5C-4CD3-958F-3ED159A75E2E}" type="presOf" srcId="{84E3F4A0-7640-4EF0-85F9-6F6DA143F78A}" destId="{815A2921-6231-4DD9-875E-6075BD44F364}" srcOrd="0" destOrd="0" presId="urn:microsoft.com/office/officeart/2005/8/layout/process1"/>
    <dgm:cxn modelId="{A3AC09E3-33D9-41B1-8135-640AD1AC6BCC}" type="presOf" srcId="{CF6EE9A1-2294-4DFD-9A8F-53605898AD00}" destId="{41AA7CB8-5FE3-441A-B9CB-910EDD6784B3}" srcOrd="0" destOrd="0" presId="urn:microsoft.com/office/officeart/2005/8/layout/process1"/>
    <dgm:cxn modelId="{D2D92634-E865-44B3-8169-06EAC3DE8132}" type="presOf" srcId="{C385BEED-792B-412F-B22E-5A2D9B79DBEF}" destId="{FFBD199B-C87A-4953-9555-BE3DF88A619C}" srcOrd="0" destOrd="0" presId="urn:microsoft.com/office/officeart/2005/8/layout/process1"/>
    <dgm:cxn modelId="{95EB9FFB-290D-4F1C-8838-31162B78FC58}" type="presOf" srcId="{84E3F4A0-7640-4EF0-85F9-6F6DA143F78A}" destId="{B1C7BAB2-3A39-4EBD-9167-493874049AD4}" srcOrd="1" destOrd="0" presId="urn:microsoft.com/office/officeart/2005/8/layout/process1"/>
    <dgm:cxn modelId="{2C62370A-9112-4E4D-A972-769FCB9B3D4D}" srcId="{C385BEED-792B-412F-B22E-5A2D9B79DBEF}" destId="{EAA35DAC-034B-4757-9E42-2AFD1A020292}" srcOrd="1" destOrd="0" parTransId="{5D888021-6BFF-43B1-9C85-F9C66BE614E8}" sibTransId="{84E3F4A0-7640-4EF0-85F9-6F6DA143F78A}"/>
    <dgm:cxn modelId="{DCCECF84-C272-4373-B907-D07C443337AC}" type="presOf" srcId="{EAA35DAC-034B-4757-9E42-2AFD1A020292}" destId="{039514E6-1088-42A6-B8E1-DC480B495C90}" srcOrd="0" destOrd="0" presId="urn:microsoft.com/office/officeart/2005/8/layout/process1"/>
    <dgm:cxn modelId="{582F5A26-4CB2-4FC7-9351-8BE17CED889D}" srcId="{C385BEED-792B-412F-B22E-5A2D9B79DBEF}" destId="{AD2A44CA-5D78-411A-A989-94FFAAF90C8D}" srcOrd="2" destOrd="0" parTransId="{6FEF25BD-6911-46A9-AEFB-57286456780F}" sibTransId="{22C2EBFA-90EE-4B3E-9AAB-EF228F18B119}"/>
    <dgm:cxn modelId="{BAD398D1-CA84-4581-A215-493B55C9A9D3}" type="presOf" srcId="{AD2A44CA-5D78-411A-A989-94FFAAF90C8D}" destId="{FB0CA5B4-0968-4A38-AE9A-C78DA495E753}" srcOrd="0" destOrd="0" presId="urn:microsoft.com/office/officeart/2005/8/layout/process1"/>
    <dgm:cxn modelId="{E1635F7C-C218-4F43-99A4-1D1AA30A3031}" type="presOf" srcId="{6AF93028-0D14-4F1C-90C6-195F861F3888}" destId="{B6536DFA-E3BA-4A57-A7DE-50C60D31AA81}" srcOrd="0" destOrd="0" presId="urn:microsoft.com/office/officeart/2005/8/layout/process1"/>
    <dgm:cxn modelId="{0E935D5C-6FE1-4F1D-973C-48B6AAF5D824}" type="presParOf" srcId="{FFBD199B-C87A-4953-9555-BE3DF88A619C}" destId="{B6536DFA-E3BA-4A57-A7DE-50C60D31AA81}" srcOrd="0" destOrd="0" presId="urn:microsoft.com/office/officeart/2005/8/layout/process1"/>
    <dgm:cxn modelId="{19312C88-A4BC-43EC-9E68-7C9C5D46AB71}" type="presParOf" srcId="{FFBD199B-C87A-4953-9555-BE3DF88A619C}" destId="{41AA7CB8-5FE3-441A-B9CB-910EDD6784B3}" srcOrd="1" destOrd="0" presId="urn:microsoft.com/office/officeart/2005/8/layout/process1"/>
    <dgm:cxn modelId="{FACCFF60-9F03-4A0F-A24A-897E33D974E9}" type="presParOf" srcId="{41AA7CB8-5FE3-441A-B9CB-910EDD6784B3}" destId="{F390232A-3546-4073-91E3-66533A8EAF03}" srcOrd="0" destOrd="0" presId="urn:microsoft.com/office/officeart/2005/8/layout/process1"/>
    <dgm:cxn modelId="{F41BC67D-E23A-4871-831A-A7E5D6E2B238}" type="presParOf" srcId="{FFBD199B-C87A-4953-9555-BE3DF88A619C}" destId="{039514E6-1088-42A6-B8E1-DC480B495C90}" srcOrd="2" destOrd="0" presId="urn:microsoft.com/office/officeart/2005/8/layout/process1"/>
    <dgm:cxn modelId="{4E5521C5-E6A9-4654-A9B0-DEDF1B69EEF2}" type="presParOf" srcId="{FFBD199B-C87A-4953-9555-BE3DF88A619C}" destId="{815A2921-6231-4DD9-875E-6075BD44F364}" srcOrd="3" destOrd="0" presId="urn:microsoft.com/office/officeart/2005/8/layout/process1"/>
    <dgm:cxn modelId="{A42C0DAA-8266-41F5-ABDD-E2F1F9AE5710}" type="presParOf" srcId="{815A2921-6231-4DD9-875E-6075BD44F364}" destId="{B1C7BAB2-3A39-4EBD-9167-493874049AD4}" srcOrd="0" destOrd="0" presId="urn:microsoft.com/office/officeart/2005/8/layout/process1"/>
    <dgm:cxn modelId="{C9DF62A7-13B7-41C7-B17A-D95F24593626}" type="presParOf" srcId="{FFBD199B-C87A-4953-9555-BE3DF88A619C}" destId="{FB0CA5B4-0968-4A38-AE9A-C78DA495E7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FBC48-8BDB-4173-99CA-FD15A2006A39}">
      <dsp:nvSpPr>
        <dsp:cNvPr id="0" name=""/>
        <dsp:cNvSpPr/>
      </dsp:nvSpPr>
      <dsp:spPr>
        <a:xfrm>
          <a:off x="2046191" y="450957"/>
          <a:ext cx="4216790" cy="4216790"/>
        </a:xfrm>
        <a:prstGeom prst="blockArc">
          <a:avLst>
            <a:gd name="adj1" fmla="val 13800000"/>
            <a:gd name="adj2" fmla="val 1620000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8D48D-2FBD-45CE-82FA-AED9B2304DD2}">
      <dsp:nvSpPr>
        <dsp:cNvPr id="0" name=""/>
        <dsp:cNvSpPr/>
      </dsp:nvSpPr>
      <dsp:spPr>
        <a:xfrm>
          <a:off x="2090926" y="412321"/>
          <a:ext cx="4216790" cy="4216790"/>
        </a:xfrm>
        <a:prstGeom prst="blockArc">
          <a:avLst>
            <a:gd name="adj1" fmla="val 11343033"/>
            <a:gd name="adj2" fmla="val 13702123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1FFC6-084C-4099-A918-F3E283C7445B}">
      <dsp:nvSpPr>
        <dsp:cNvPr id="0" name=""/>
        <dsp:cNvSpPr/>
      </dsp:nvSpPr>
      <dsp:spPr>
        <a:xfrm>
          <a:off x="2074641" y="501873"/>
          <a:ext cx="4216790" cy="4216790"/>
        </a:xfrm>
        <a:prstGeom prst="blockArc">
          <a:avLst>
            <a:gd name="adj1" fmla="val 9096578"/>
            <a:gd name="adj2" fmla="val 11493757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8610A-A0B5-46AC-83DB-7BEBCEEA3192}">
      <dsp:nvSpPr>
        <dsp:cNvPr id="0" name=""/>
        <dsp:cNvSpPr/>
      </dsp:nvSpPr>
      <dsp:spPr>
        <a:xfrm>
          <a:off x="2046191" y="450957"/>
          <a:ext cx="4216790" cy="4216790"/>
        </a:xfrm>
        <a:prstGeom prst="blockArc">
          <a:avLst>
            <a:gd name="adj1" fmla="val 6600000"/>
            <a:gd name="adj2" fmla="val 900000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E58B1-A0DC-4606-B7E4-B73E32DA0941}">
      <dsp:nvSpPr>
        <dsp:cNvPr id="0" name=""/>
        <dsp:cNvSpPr/>
      </dsp:nvSpPr>
      <dsp:spPr>
        <a:xfrm>
          <a:off x="2046191" y="450957"/>
          <a:ext cx="4216790" cy="4216790"/>
        </a:xfrm>
        <a:prstGeom prst="blockArc">
          <a:avLst>
            <a:gd name="adj1" fmla="val 4200000"/>
            <a:gd name="adj2" fmla="val 660000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8BB67-FD04-497F-A255-8259CA037C61}">
      <dsp:nvSpPr>
        <dsp:cNvPr id="0" name=""/>
        <dsp:cNvSpPr/>
      </dsp:nvSpPr>
      <dsp:spPr>
        <a:xfrm>
          <a:off x="2046191" y="450957"/>
          <a:ext cx="4216790" cy="4216790"/>
        </a:xfrm>
        <a:prstGeom prst="blockArc">
          <a:avLst>
            <a:gd name="adj1" fmla="val 1800000"/>
            <a:gd name="adj2" fmla="val 420000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C7CA6-ACE8-4B2A-9F96-4E44EF15F981}">
      <dsp:nvSpPr>
        <dsp:cNvPr id="0" name=""/>
        <dsp:cNvSpPr/>
      </dsp:nvSpPr>
      <dsp:spPr>
        <a:xfrm>
          <a:off x="2058901" y="429246"/>
          <a:ext cx="4216790" cy="4216790"/>
        </a:xfrm>
        <a:prstGeom prst="blockArc">
          <a:avLst>
            <a:gd name="adj1" fmla="val 21088095"/>
            <a:gd name="adj2" fmla="val 1841657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55A7E-05AC-4340-AD5B-986F76AC9678}">
      <dsp:nvSpPr>
        <dsp:cNvPr id="0" name=""/>
        <dsp:cNvSpPr/>
      </dsp:nvSpPr>
      <dsp:spPr>
        <a:xfrm>
          <a:off x="2064821" y="466406"/>
          <a:ext cx="4216790" cy="4216790"/>
        </a:xfrm>
        <a:prstGeom prst="blockArc">
          <a:avLst>
            <a:gd name="adj1" fmla="val 18559926"/>
            <a:gd name="adj2" fmla="val 2102579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2FEA9-4808-47C4-BA4F-2D051B187672}">
      <dsp:nvSpPr>
        <dsp:cNvPr id="0" name=""/>
        <dsp:cNvSpPr/>
      </dsp:nvSpPr>
      <dsp:spPr>
        <a:xfrm>
          <a:off x="2046191" y="450957"/>
          <a:ext cx="4216790" cy="4216790"/>
        </a:xfrm>
        <a:prstGeom prst="blockArc">
          <a:avLst>
            <a:gd name="adj1" fmla="val 16200000"/>
            <a:gd name="adj2" fmla="val 18600000"/>
            <a:gd name="adj3" fmla="val 30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F75D1-5F13-4B52-AEB3-4A6B81802103}">
      <dsp:nvSpPr>
        <dsp:cNvPr id="0" name=""/>
        <dsp:cNvSpPr/>
      </dsp:nvSpPr>
      <dsp:spPr>
        <a:xfrm>
          <a:off x="3151646" y="1574946"/>
          <a:ext cx="2005879" cy="1968812"/>
        </a:xfrm>
        <a:prstGeom prst="ellipse">
          <a:avLst/>
        </a:prstGeom>
        <a:solidFill>
          <a:srgbClr val="D94B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Удобство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Гибкость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/>
              </a:solidFill>
              <a:effectLst/>
              <a:latin typeface="Georgia" pitchFamily="18" charset="0"/>
              <a:cs typeface="Times New Roman" pitchFamily="18" charset="0"/>
            </a:rPr>
            <a:t>Лояльность</a:t>
          </a:r>
          <a:r>
            <a:rPr lang="ru-RU" sz="1800" b="0" kern="1200" dirty="0" smtClean="0">
              <a:solidFill>
                <a:srgbClr val="FF0000"/>
              </a:solidFill>
              <a:effectLst/>
              <a:latin typeface="Georgia" pitchFamily="18" charset="0"/>
              <a:cs typeface="Times New Roman" pitchFamily="18" charset="0"/>
            </a:rPr>
            <a:t> </a:t>
          </a:r>
          <a:endParaRPr lang="ru-RU" sz="1800" b="0" kern="1200" dirty="0">
            <a:solidFill>
              <a:srgbClr val="FF0000"/>
            </a:solidFill>
            <a:effectLst/>
            <a:latin typeface="Georgia" pitchFamily="18" charset="0"/>
            <a:cs typeface="Times New Roman" pitchFamily="18" charset="0"/>
          </a:endParaRPr>
        </a:p>
      </dsp:txBody>
      <dsp:txXfrm>
        <a:off x="3445400" y="1863272"/>
        <a:ext cx="1418371" cy="1392160"/>
      </dsp:txXfrm>
    </dsp:sp>
    <dsp:sp modelId="{2BBEBCDB-292B-4F0F-9141-6F59245C3514}">
      <dsp:nvSpPr>
        <dsp:cNvPr id="0" name=""/>
        <dsp:cNvSpPr/>
      </dsp:nvSpPr>
      <dsp:spPr>
        <a:xfrm>
          <a:off x="3655702" y="-32546"/>
          <a:ext cx="997768" cy="1031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effectLst/>
              <a:latin typeface="Georgia" pitchFamily="18" charset="0"/>
              <a:cs typeface="Times New Roman" pitchFamily="18" charset="0"/>
            </a:rPr>
            <a:t>Депозиты</a:t>
          </a:r>
          <a:endParaRPr lang="ru-RU" sz="11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3801822" y="118503"/>
        <a:ext cx="705528" cy="729329"/>
      </dsp:txXfrm>
    </dsp:sp>
    <dsp:sp modelId="{FD5FBAF2-6D95-401E-BDCA-86CFD79AAAA9}">
      <dsp:nvSpPr>
        <dsp:cNvPr id="0" name=""/>
        <dsp:cNvSpPr/>
      </dsp:nvSpPr>
      <dsp:spPr>
        <a:xfrm>
          <a:off x="5041770" y="521541"/>
          <a:ext cx="894723" cy="894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effectLst/>
              <a:latin typeface="Georgia" pitchFamily="18" charset="0"/>
              <a:cs typeface="Times New Roman" pitchFamily="18" charset="0"/>
            </a:rPr>
            <a:t>Кредиты</a:t>
          </a:r>
          <a:endParaRPr lang="ru-RU" sz="11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5172799" y="652570"/>
        <a:ext cx="632665" cy="632665"/>
      </dsp:txXfrm>
    </dsp:sp>
    <dsp:sp modelId="{04358B0C-8ED4-4E56-9F35-1597B49753E9}">
      <dsp:nvSpPr>
        <dsp:cNvPr id="0" name=""/>
        <dsp:cNvSpPr/>
      </dsp:nvSpPr>
      <dsp:spPr>
        <a:xfrm>
          <a:off x="5688965" y="1756794"/>
          <a:ext cx="1063083" cy="94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effectLst/>
              <a:latin typeface="Georgia" pitchFamily="18" charset="0"/>
              <a:cs typeface="Times New Roman" pitchFamily="18" charset="0"/>
            </a:rPr>
            <a:t>Банковские гарантии</a:t>
          </a:r>
          <a:endParaRPr lang="ru-RU" sz="9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5844650" y="1895283"/>
        <a:ext cx="751713" cy="668681"/>
      </dsp:txXfrm>
    </dsp:sp>
    <dsp:sp modelId="{19BBF697-7B5B-4E22-8506-D3DC660D8C95}">
      <dsp:nvSpPr>
        <dsp:cNvPr id="0" name=""/>
        <dsp:cNvSpPr/>
      </dsp:nvSpPr>
      <dsp:spPr>
        <a:xfrm>
          <a:off x="5441213" y="3124946"/>
          <a:ext cx="1022802" cy="944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kern="1200" dirty="0" smtClean="0">
              <a:effectLst/>
              <a:latin typeface="Georgia" pitchFamily="18" charset="0"/>
              <a:cs typeface="Times New Roman" pitchFamily="18" charset="0"/>
            </a:rPr>
            <a:t>Банковское сопровождение контракта</a:t>
          </a:r>
          <a:endParaRPr lang="ru-RU" sz="7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5590999" y="3263338"/>
        <a:ext cx="723230" cy="668213"/>
      </dsp:txXfrm>
    </dsp:sp>
    <dsp:sp modelId="{81A2B7F7-550D-4B81-A0A0-8B09EB404F7E}">
      <dsp:nvSpPr>
        <dsp:cNvPr id="0" name=""/>
        <dsp:cNvSpPr/>
      </dsp:nvSpPr>
      <dsp:spPr>
        <a:xfrm>
          <a:off x="4417321" y="4062967"/>
          <a:ext cx="894723" cy="894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kern="1200" dirty="0" smtClean="0">
              <a:effectLst/>
              <a:latin typeface="Georgia" pitchFamily="18" charset="0"/>
              <a:cs typeface="Times New Roman" pitchFamily="18" charset="0"/>
            </a:rPr>
            <a:t>Расчетно-кассовое обслуживание</a:t>
          </a:r>
          <a:endParaRPr lang="ru-RU" sz="7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4548350" y="4193996"/>
        <a:ext cx="632665" cy="632665"/>
      </dsp:txXfrm>
    </dsp:sp>
    <dsp:sp modelId="{7F026949-7AFB-4A2F-864E-64E59036301C}">
      <dsp:nvSpPr>
        <dsp:cNvPr id="0" name=""/>
        <dsp:cNvSpPr/>
      </dsp:nvSpPr>
      <dsp:spPr>
        <a:xfrm>
          <a:off x="2997127" y="4062967"/>
          <a:ext cx="894723" cy="894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kern="1200" dirty="0" smtClean="0">
              <a:effectLst/>
              <a:latin typeface="Georgia" pitchFamily="18" charset="0"/>
              <a:cs typeface="Times New Roman" pitchFamily="18" charset="0"/>
            </a:rPr>
            <a:t>Дистанционное банковское обслуживание</a:t>
          </a:r>
          <a:endParaRPr lang="ru-RU" sz="7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3128156" y="4193996"/>
        <a:ext cx="632665" cy="632665"/>
      </dsp:txXfrm>
    </dsp:sp>
    <dsp:sp modelId="{4036ADE3-9C18-4334-B5AC-B4C553D26D83}">
      <dsp:nvSpPr>
        <dsp:cNvPr id="0" name=""/>
        <dsp:cNvSpPr/>
      </dsp:nvSpPr>
      <dsp:spPr>
        <a:xfrm>
          <a:off x="1849499" y="3124946"/>
          <a:ext cx="1014114" cy="944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err="1" smtClean="0">
              <a:effectLst/>
              <a:latin typeface="Georgia" pitchFamily="18" charset="0"/>
              <a:cs typeface="Times New Roman" pitchFamily="18" charset="0"/>
            </a:rPr>
            <a:t>Эквайринг</a:t>
          </a:r>
          <a:endParaRPr lang="ru-RU" sz="10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1998013" y="3263338"/>
        <a:ext cx="717086" cy="668213"/>
      </dsp:txXfrm>
    </dsp:sp>
    <dsp:sp modelId="{068A3699-BCA1-4628-AC5C-747FA7EE0782}">
      <dsp:nvSpPr>
        <dsp:cNvPr id="0" name=""/>
        <dsp:cNvSpPr/>
      </dsp:nvSpPr>
      <dsp:spPr>
        <a:xfrm>
          <a:off x="1671542" y="1684786"/>
          <a:ext cx="954884" cy="1018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effectLst/>
              <a:latin typeface="Georgia" pitchFamily="18" charset="0"/>
              <a:cs typeface="Times New Roman" pitchFamily="18" charset="0"/>
            </a:rPr>
            <a:t>Зарплатные проекты</a:t>
          </a:r>
          <a:endParaRPr lang="ru-RU" sz="9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1811382" y="1833967"/>
        <a:ext cx="675204" cy="720307"/>
      </dsp:txXfrm>
    </dsp:sp>
    <dsp:sp modelId="{F03B3607-E76B-4416-8E9B-E7BAB294EC4B}">
      <dsp:nvSpPr>
        <dsp:cNvPr id="0" name=""/>
        <dsp:cNvSpPr/>
      </dsp:nvSpPr>
      <dsp:spPr>
        <a:xfrm>
          <a:off x="2329642" y="469043"/>
          <a:ext cx="980795" cy="999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effectLst/>
              <a:latin typeface="Georgia" pitchFamily="18" charset="0"/>
              <a:cs typeface="Times New Roman" pitchFamily="18" charset="0"/>
            </a:rPr>
            <a:t>Партнерские программы</a:t>
          </a:r>
          <a:endParaRPr lang="ru-RU" sz="800" b="0" kern="1200" dirty="0">
            <a:effectLst/>
            <a:latin typeface="Georgia" pitchFamily="18" charset="0"/>
            <a:cs typeface="Times New Roman" pitchFamily="18" charset="0"/>
          </a:endParaRPr>
        </a:p>
      </dsp:txBody>
      <dsp:txXfrm>
        <a:off x="2473276" y="615448"/>
        <a:ext cx="693527" cy="706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08A37-E8F0-4576-A1FD-21C289FC7EC7}">
      <dsp:nvSpPr>
        <dsp:cNvPr id="0" name=""/>
        <dsp:cNvSpPr/>
      </dsp:nvSpPr>
      <dsp:spPr>
        <a:xfrm>
          <a:off x="2613" y="16594"/>
          <a:ext cx="254818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БИЗНЕС-ПАРТНЕР</a:t>
          </a:r>
          <a:endParaRPr lang="ru-RU" sz="1100" kern="1200" dirty="0">
            <a:latin typeface="Georgia" pitchFamily="18" charset="0"/>
          </a:endParaRPr>
        </a:p>
      </dsp:txBody>
      <dsp:txXfrm>
        <a:off x="2613" y="16594"/>
        <a:ext cx="2548186" cy="489600"/>
      </dsp:txXfrm>
    </dsp:sp>
    <dsp:sp modelId="{67D897B2-7144-4044-940D-8CF7CF0C4C8A}">
      <dsp:nvSpPr>
        <dsp:cNvPr id="0" name=""/>
        <dsp:cNvSpPr/>
      </dsp:nvSpPr>
      <dsp:spPr>
        <a:xfrm>
          <a:off x="2613" y="506194"/>
          <a:ext cx="2548186" cy="18534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На текущие цели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кредита от 300 тыс. руб. до 5 млн. руб.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Без залога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 до 2 лет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Поручительство руководителей /собственников бизнеса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</a:t>
          </a:r>
          <a:r>
            <a:rPr kumimoji="0" lang="en-US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18</a:t>
          </a: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% годовых </a:t>
          </a:r>
        </a:p>
      </dsp:txBody>
      <dsp:txXfrm>
        <a:off x="2613" y="506194"/>
        <a:ext cx="2548186" cy="1853475"/>
      </dsp:txXfrm>
    </dsp:sp>
    <dsp:sp modelId="{9B8BB35D-DEC4-4908-B480-86D778ED817F}">
      <dsp:nvSpPr>
        <dsp:cNvPr id="0" name=""/>
        <dsp:cNvSpPr/>
      </dsp:nvSpPr>
      <dsp:spPr>
        <a:xfrm>
          <a:off x="2907546" y="16594"/>
          <a:ext cx="254818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Овердрафт</a:t>
          </a:r>
          <a:endParaRPr lang="ru-RU" sz="1100" kern="1200" dirty="0">
            <a:latin typeface="Georgia" pitchFamily="18" charset="0"/>
          </a:endParaRPr>
        </a:p>
      </dsp:txBody>
      <dsp:txXfrm>
        <a:off x="2907546" y="16594"/>
        <a:ext cx="2548186" cy="489600"/>
      </dsp:txXfrm>
    </dsp:sp>
    <dsp:sp modelId="{7C4DB6AA-0BEB-40F9-B7B3-3B342762CC9F}">
      <dsp:nvSpPr>
        <dsp:cNvPr id="0" name=""/>
        <dsp:cNvSpPr/>
      </dsp:nvSpPr>
      <dsp:spPr>
        <a:xfrm>
          <a:off x="2907546" y="506194"/>
          <a:ext cx="2548186" cy="18534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Финансирование при  отсутствии (недостаточности) на расчетном банковском счете Клиента 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Georgia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До 50 % от «чистого кредитового оборота» </a:t>
          </a:r>
          <a:endParaRPr lang="ru-RU" sz="900" kern="1200" dirty="0">
            <a:latin typeface="Georgia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Возможно учесть обороты в других банках 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Без залога ( по клиентам банка)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от 100 тыс. руб.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Поручительство  руководителей /собственников бизнеса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13,75 до 18,75% (определяется индивидуально исходя из финансового положения) </a:t>
          </a:r>
        </a:p>
      </dsp:txBody>
      <dsp:txXfrm>
        <a:off x="2907546" y="506194"/>
        <a:ext cx="2548186" cy="1853475"/>
      </dsp:txXfrm>
    </dsp:sp>
    <dsp:sp modelId="{83C4F61F-2985-4B86-BE3F-03D4059228A3}">
      <dsp:nvSpPr>
        <dsp:cNvPr id="0" name=""/>
        <dsp:cNvSpPr/>
      </dsp:nvSpPr>
      <dsp:spPr>
        <a:xfrm>
          <a:off x="5812479" y="16594"/>
          <a:ext cx="254818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На текущие цели</a:t>
          </a:r>
          <a:endParaRPr lang="ru-RU" sz="1100" kern="1200" dirty="0">
            <a:latin typeface="Georgia" pitchFamily="18" charset="0"/>
          </a:endParaRPr>
        </a:p>
      </dsp:txBody>
      <dsp:txXfrm>
        <a:off x="5812479" y="16594"/>
        <a:ext cx="2548186" cy="489600"/>
      </dsp:txXfrm>
    </dsp:sp>
    <dsp:sp modelId="{B1E1C964-684C-4ADA-B4AA-62046E3101FC}">
      <dsp:nvSpPr>
        <dsp:cNvPr id="0" name=""/>
        <dsp:cNvSpPr/>
      </dsp:nvSpPr>
      <dsp:spPr>
        <a:xfrm>
          <a:off x="5812479" y="506194"/>
          <a:ext cx="2548186" cy="18534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Пополнение оборотных средств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Требуется залоговое покрытие (ТМЦ, основные средства)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 кредита  определяется индивидуально 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 до 2- лет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13,75 до 20,55%  годовых (определяется индивидуально исходя из финансового положения) </a:t>
          </a:r>
        </a:p>
      </dsp:txBody>
      <dsp:txXfrm>
        <a:off x="5812479" y="506194"/>
        <a:ext cx="2548186" cy="1853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092F1-BE7E-4B9E-BE78-7864B82E8D0E}">
      <dsp:nvSpPr>
        <dsp:cNvPr id="0" name=""/>
        <dsp:cNvSpPr/>
      </dsp:nvSpPr>
      <dsp:spPr>
        <a:xfrm>
          <a:off x="2613" y="7680"/>
          <a:ext cx="2548184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</a:t>
          </a: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на покупку залога, реализуемых банком</a:t>
          </a:r>
          <a:endParaRPr lang="ru-RU" sz="1100" kern="1200" dirty="0"/>
        </a:p>
      </dsp:txBody>
      <dsp:txXfrm>
        <a:off x="2613" y="7680"/>
        <a:ext cx="2548184" cy="460800"/>
      </dsp:txXfrm>
    </dsp:sp>
    <dsp:sp modelId="{693054D0-B281-4D38-A96D-C58A941B8B2C}">
      <dsp:nvSpPr>
        <dsp:cNvPr id="0" name=""/>
        <dsp:cNvSpPr/>
      </dsp:nvSpPr>
      <dsp:spPr>
        <a:xfrm>
          <a:off x="2613" y="468480"/>
          <a:ext cx="2548184" cy="23071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выдается на приобретение имущества, находящегося в залоге у банка и выставленного собственником на продажу.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До 80% от стоимости приобретаемого имущества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Длительный срок кредитования;</a:t>
          </a:r>
          <a:b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</a:b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- Процентная ставка от 13,25 до 20,55 %;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Отсутствие комиссии за досрочное частичное или полное гашение</a:t>
          </a:r>
        </a:p>
      </dsp:txBody>
      <dsp:txXfrm>
        <a:off x="2613" y="468480"/>
        <a:ext cx="2548184" cy="2307172"/>
      </dsp:txXfrm>
    </dsp:sp>
    <dsp:sp modelId="{01C2CD43-1D38-4957-A801-9D31D0E1FEC4}">
      <dsp:nvSpPr>
        <dsp:cNvPr id="0" name=""/>
        <dsp:cNvSpPr/>
      </dsp:nvSpPr>
      <dsp:spPr>
        <a:xfrm>
          <a:off x="2907543" y="7680"/>
          <a:ext cx="2548184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Инвестиционные</a:t>
          </a: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цели</a:t>
          </a:r>
          <a:endParaRPr lang="ru-RU" sz="1100" kern="1200" dirty="0"/>
        </a:p>
      </dsp:txBody>
      <dsp:txXfrm>
        <a:off x="2907543" y="7680"/>
        <a:ext cx="2548184" cy="460800"/>
      </dsp:txXfrm>
    </dsp:sp>
    <dsp:sp modelId="{065D349E-E21B-4FBC-B5C6-44FF75E9D37D}">
      <dsp:nvSpPr>
        <dsp:cNvPr id="0" name=""/>
        <dsp:cNvSpPr/>
      </dsp:nvSpPr>
      <dsp:spPr>
        <a:xfrm>
          <a:off x="2907543" y="468480"/>
          <a:ext cx="2548184" cy="23071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Инвест-ипотека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Инвест-авто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Инвест-Оборудование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на модернизацию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Проектное финансирование</a:t>
          </a:r>
          <a:endParaRPr kumimoji="0" lang="en-US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n-US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Сумма кредита  определяется индивидуально 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Сроки кредитования до </a:t>
          </a:r>
          <a:r>
            <a:rPr kumimoji="0" lang="en-US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7</a:t>
          </a: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 лет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Возможна отсрочка платежа по основному долгу до 1 года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Залог приобретаемого оборудования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13,25 до 21,05%  годовых (определяется индивидуально исходя из финансового положения)</a:t>
          </a:r>
        </a:p>
      </dsp:txBody>
      <dsp:txXfrm>
        <a:off x="2907543" y="468480"/>
        <a:ext cx="2548184" cy="2307172"/>
      </dsp:txXfrm>
    </dsp:sp>
    <dsp:sp modelId="{71C21EFC-8E84-4141-9134-99BD51801667}">
      <dsp:nvSpPr>
        <dsp:cNvPr id="0" name=""/>
        <dsp:cNvSpPr/>
      </dsp:nvSpPr>
      <dsp:spPr>
        <a:xfrm>
          <a:off x="5812474" y="7680"/>
          <a:ext cx="2548184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Рефинансирование</a:t>
          </a:r>
          <a:endParaRPr lang="ru-RU" sz="1100" kern="1200" dirty="0">
            <a:latin typeface="Georgia" pitchFamily="18" charset="0"/>
          </a:endParaRPr>
        </a:p>
      </dsp:txBody>
      <dsp:txXfrm>
        <a:off x="5812474" y="7680"/>
        <a:ext cx="2548184" cy="460800"/>
      </dsp:txXfrm>
    </dsp:sp>
    <dsp:sp modelId="{723C8164-529A-4654-9612-F62FC27CA2C2}">
      <dsp:nvSpPr>
        <dsp:cNvPr id="0" name=""/>
        <dsp:cNvSpPr/>
      </dsp:nvSpPr>
      <dsp:spPr>
        <a:xfrm>
          <a:off x="5812474" y="468480"/>
          <a:ext cx="2548184" cy="23071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Рефинансирование действующих обязательств в сторонних Банках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Длительные сроки кредитования, позволяющие снизить ежемесячную нагрузку на бизнес по кредитным платежам;</a:t>
          </a:r>
          <a:endParaRPr lang="ru-RU" sz="1000" kern="1200" dirty="0">
            <a:latin typeface="Georgia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Возможен последующий залог имущества, находящегося в залоге у другого банка по кредиту, который планируется рефинансировать;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Возможность установления индивидуального графика гашения кредита; </a:t>
          </a:r>
          <a:b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</a:b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Процентная ставка от 13,25 до 20,55%</a:t>
          </a:r>
          <a:endParaRPr kumimoji="0" lang="ru-RU" altLang="ru-RU" sz="1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anose="02020603050405020304" pitchFamily="18" charset="0"/>
          </a:endParaRPr>
        </a:p>
      </dsp:txBody>
      <dsp:txXfrm>
        <a:off x="5812474" y="468480"/>
        <a:ext cx="2548184" cy="2307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092F1-BE7E-4B9E-BE78-7864B82E8D0E}">
      <dsp:nvSpPr>
        <dsp:cNvPr id="0" name=""/>
        <dsp:cNvSpPr/>
      </dsp:nvSpPr>
      <dsp:spPr>
        <a:xfrm>
          <a:off x="75631" y="2377"/>
          <a:ext cx="2676672" cy="107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под залог приобретаемой техники/ оборудования</a:t>
          </a:r>
          <a:endParaRPr lang="ru-RU" sz="1100" kern="1200" dirty="0">
            <a:latin typeface="Georgia" pitchFamily="18" charset="0"/>
          </a:endParaRPr>
        </a:p>
      </dsp:txBody>
      <dsp:txXfrm>
        <a:off x="75631" y="2377"/>
        <a:ext cx="2676672" cy="1070668"/>
      </dsp:txXfrm>
    </dsp:sp>
    <dsp:sp modelId="{693054D0-B281-4D38-A96D-C58A941B8B2C}">
      <dsp:nvSpPr>
        <dsp:cNvPr id="0" name=""/>
        <dsp:cNvSpPr/>
      </dsp:nvSpPr>
      <dsp:spPr>
        <a:xfrm>
          <a:off x="75631" y="1249831"/>
          <a:ext cx="2676672" cy="28548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Georgia" pitchFamily="18" charset="0"/>
              <a:cs typeface="Times New Roman" pitchFamily="18" charset="0"/>
            </a:rPr>
            <a:t>70% от стоимости приобретаемой техники/оборудования Минимум - 700 000 руб. </a:t>
          </a:r>
          <a:endParaRPr lang="ru-RU" sz="1000" kern="1200" dirty="0"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Georgia" pitchFamily="18" charset="0"/>
              <a:cs typeface="Times New Roman" pitchFamily="18" charset="0"/>
            </a:rPr>
            <a:t>Максимум - 10 000 000 руб. </a:t>
          </a:r>
          <a:endParaRPr lang="ru-RU" sz="1000" kern="1200" dirty="0">
            <a:effectLst/>
            <a:latin typeface="Georgia" pitchFamily="18" charset="0"/>
            <a:ea typeface="Calibri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Georgia" pitchFamily="18" charset="0"/>
              <a:cs typeface="Times New Roman" pitchFamily="18" charset="0"/>
            </a:rPr>
            <a:t>до 5 лет: - для новой техники/оборудования и/или б/у с годом выпуска не ранее 2016г. </a:t>
          </a:r>
          <a:endParaRPr kumimoji="0" lang="ru-RU" alt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Georgia" pitchFamily="18" charset="0"/>
              <a:cs typeface="Times New Roman" pitchFamily="18" charset="0"/>
            </a:rPr>
            <a:t>до 1 года: - для б/у техники; - для оборудования, которое монтируется (технологические линии, имеющие стационарное исполнение и неразрывно связанные с помещением в котором они установлены (встраиваемые)) </a:t>
          </a:r>
          <a:endParaRPr lang="ru-RU" sz="1000" kern="1200" dirty="0">
            <a:effectLst/>
            <a:latin typeface="Georgia" pitchFamily="18" charset="0"/>
            <a:ea typeface="Calibri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effectLst/>
              <a:latin typeface="Georgia" pitchFamily="18" charset="0"/>
              <a:ea typeface="Calibri"/>
              <a:cs typeface="Times New Roman" pitchFamily="18" charset="0"/>
            </a:rPr>
            <a:t>от 15% годовых </a:t>
          </a:r>
          <a:endParaRPr lang="ru-RU" sz="1000" kern="1200" dirty="0">
            <a:effectLst/>
            <a:latin typeface="Georgia" pitchFamily="18" charset="0"/>
            <a:ea typeface="Calibri"/>
            <a:cs typeface="Times New Roman" pitchFamily="18" charset="0"/>
          </a:endParaRPr>
        </a:p>
      </dsp:txBody>
      <dsp:txXfrm>
        <a:off x="75631" y="1249831"/>
        <a:ext cx="2676672" cy="2854800"/>
      </dsp:txXfrm>
    </dsp:sp>
    <dsp:sp modelId="{01C2CD43-1D38-4957-A801-9D31D0E1FEC4}">
      <dsp:nvSpPr>
        <dsp:cNvPr id="0" name=""/>
        <dsp:cNvSpPr/>
      </dsp:nvSpPr>
      <dsp:spPr>
        <a:xfrm>
          <a:off x="3096336" y="0"/>
          <a:ext cx="2676672" cy="107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Times New Roman" panose="02020603050405020304" pitchFamily="18" charset="0"/>
            </a:rPr>
            <a:t>Кредит на возмещение капитальных затрат</a:t>
          </a:r>
          <a:endParaRPr lang="ru-RU" sz="1100" kern="1200" dirty="0">
            <a:latin typeface="Georgia" pitchFamily="18" charset="0"/>
          </a:endParaRPr>
        </a:p>
      </dsp:txBody>
      <dsp:txXfrm>
        <a:off x="3096336" y="0"/>
        <a:ext cx="2676672" cy="1070668"/>
      </dsp:txXfrm>
    </dsp:sp>
    <dsp:sp modelId="{065D349E-E21B-4FBC-B5C6-44FF75E9D37D}">
      <dsp:nvSpPr>
        <dsp:cNvPr id="0" name=""/>
        <dsp:cNvSpPr/>
      </dsp:nvSpPr>
      <dsp:spPr>
        <a:xfrm>
          <a:off x="3096336" y="1224138"/>
          <a:ext cx="2676672" cy="28548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effectLst/>
              <a:latin typeface="Georgia" pitchFamily="18" charset="0"/>
              <a:ea typeface="Calibri"/>
              <a:cs typeface="Times New Roman" pitchFamily="18" charset="0"/>
            </a:rPr>
            <a:t>Кредит выдается на возмещение капитальных затрат, понесенных за последние 12 месяцев за счет собственных оборотных средств Заемщика</a:t>
          </a:r>
          <a:endParaRPr lang="ru-RU" sz="1000" kern="1200" dirty="0"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Сумма кредита  определяется индивидуально </a:t>
          </a:r>
          <a:endParaRPr lang="ru-RU" sz="1000" kern="1200" dirty="0">
            <a:latin typeface="Georgia" pitchFamily="18" charset="0"/>
            <a:cs typeface="Times New Roman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Сроки кредитования до </a:t>
          </a:r>
          <a:r>
            <a:rPr kumimoji="0" lang="en-US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7</a:t>
          </a: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 лет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rPr>
            <a:t>Процентная ставка от 12,45 годовых (определяется индивидуально исходя из финансового положения)</a:t>
          </a:r>
        </a:p>
      </dsp:txBody>
      <dsp:txXfrm>
        <a:off x="3096336" y="1224138"/>
        <a:ext cx="2676672" cy="2854800"/>
      </dsp:txXfrm>
    </dsp:sp>
    <dsp:sp modelId="{71C21EFC-8E84-4141-9134-99BD51801667}">
      <dsp:nvSpPr>
        <dsp:cNvPr id="0" name=""/>
        <dsp:cNvSpPr/>
      </dsp:nvSpPr>
      <dsp:spPr>
        <a:xfrm>
          <a:off x="6051114" y="2377"/>
          <a:ext cx="2676672" cy="107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latin typeface="Georgia" pitchFamily="18" charset="0"/>
              <a:cs typeface="Times New Roman" pitchFamily="18" charset="0"/>
            </a:rPr>
            <a:t>Кредиты по партнерским программам</a:t>
          </a:r>
          <a:endParaRPr lang="ru-RU" sz="1100" kern="1200" dirty="0">
            <a:latin typeface="Georgia" pitchFamily="18" charset="0"/>
          </a:endParaRPr>
        </a:p>
      </dsp:txBody>
      <dsp:txXfrm>
        <a:off x="6051114" y="2377"/>
        <a:ext cx="2676672" cy="1070668"/>
      </dsp:txXfrm>
    </dsp:sp>
    <dsp:sp modelId="{723C8164-529A-4654-9612-F62FC27CA2C2}">
      <dsp:nvSpPr>
        <dsp:cNvPr id="0" name=""/>
        <dsp:cNvSpPr/>
      </dsp:nvSpPr>
      <dsp:spPr>
        <a:xfrm>
          <a:off x="6051114" y="1177833"/>
          <a:ext cx="2676672" cy="28548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Программы поддержки Фонда ПП РС (Я)</a:t>
          </a:r>
          <a:endParaRPr lang="ru-RU" sz="1200" kern="1200" dirty="0">
            <a:latin typeface="Georgia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Программы поддержки ОАО «МСП Банк»</a:t>
          </a:r>
          <a:endParaRPr lang="ru-RU" sz="1200" kern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Программа поддержки Министерства сельского хозяйства Республики Саха (Якутия)</a:t>
          </a:r>
          <a:endParaRPr lang="ru-RU" sz="1200" kern="120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6051114" y="1177833"/>
        <a:ext cx="2676672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36DFA-E3BA-4A57-A7DE-50C60D31AA81}">
      <dsp:nvSpPr>
        <dsp:cNvPr id="0" name=""/>
        <dsp:cNvSpPr/>
      </dsp:nvSpPr>
      <dsp:spPr>
        <a:xfrm>
          <a:off x="3976" y="0"/>
          <a:ext cx="2135439" cy="1080117"/>
        </a:xfrm>
        <a:prstGeom prst="roundRect">
          <a:avLst>
            <a:gd name="adj" fmla="val 10000"/>
          </a:avLst>
        </a:prstGeom>
        <a:solidFill>
          <a:srgbClr val="D94B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itchFamily="18" charset="0"/>
              <a:cs typeface="Times New Roman" pitchFamily="18" charset="0"/>
            </a:rPr>
            <a:t>Залог имущества </a:t>
          </a:r>
          <a:endParaRPr lang="ru-RU" sz="1200" kern="1200" dirty="0">
            <a:latin typeface="Georgia" pitchFamily="18" charset="0"/>
            <a:cs typeface="Times New Roman" pitchFamily="18" charset="0"/>
          </a:endParaRPr>
        </a:p>
      </dsp:txBody>
      <dsp:txXfrm>
        <a:off x="35612" y="31636"/>
        <a:ext cx="2072167" cy="1016845"/>
      </dsp:txXfrm>
    </dsp:sp>
    <dsp:sp modelId="{41AA7CB8-5FE3-441A-B9CB-910EDD6784B3}">
      <dsp:nvSpPr>
        <dsp:cNvPr id="0" name=""/>
        <dsp:cNvSpPr/>
      </dsp:nvSpPr>
      <dsp:spPr>
        <a:xfrm rot="1">
          <a:off x="2354745" y="275265"/>
          <a:ext cx="456497" cy="52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354745" y="381183"/>
        <a:ext cx="319548" cy="317752"/>
      </dsp:txXfrm>
    </dsp:sp>
    <dsp:sp modelId="{039514E6-1088-42A6-B8E1-DC480B495C90}">
      <dsp:nvSpPr>
        <dsp:cNvPr id="0" name=""/>
        <dsp:cNvSpPr/>
      </dsp:nvSpPr>
      <dsp:spPr>
        <a:xfrm>
          <a:off x="3000732" y="37362"/>
          <a:ext cx="2135439" cy="1005394"/>
        </a:xfrm>
        <a:prstGeom prst="roundRect">
          <a:avLst>
            <a:gd name="adj" fmla="val 10000"/>
          </a:avLst>
        </a:prstGeom>
        <a:solidFill>
          <a:srgbClr val="D94B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itchFamily="18" charset="0"/>
              <a:cs typeface="Times New Roman" pitchFamily="18" charset="0"/>
            </a:rPr>
            <a:t>Поручительство Фонда поддержки предпринимательства до 70 %  предоставленного кредита</a:t>
          </a:r>
        </a:p>
      </dsp:txBody>
      <dsp:txXfrm>
        <a:off x="3030179" y="66809"/>
        <a:ext cx="2076545" cy="946500"/>
      </dsp:txXfrm>
    </dsp:sp>
    <dsp:sp modelId="{815A2921-6231-4DD9-875E-6075BD44F364}">
      <dsp:nvSpPr>
        <dsp:cNvPr id="0" name=""/>
        <dsp:cNvSpPr/>
      </dsp:nvSpPr>
      <dsp:spPr>
        <a:xfrm>
          <a:off x="5349715" y="275265"/>
          <a:ext cx="452713" cy="52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49715" y="381183"/>
        <a:ext cx="316899" cy="317752"/>
      </dsp:txXfrm>
    </dsp:sp>
    <dsp:sp modelId="{FB0CA5B4-0968-4A38-AE9A-C78DA495E753}">
      <dsp:nvSpPr>
        <dsp:cNvPr id="0" name=""/>
        <dsp:cNvSpPr/>
      </dsp:nvSpPr>
      <dsp:spPr>
        <a:xfrm>
          <a:off x="5990347" y="526"/>
          <a:ext cx="2135439" cy="1079067"/>
        </a:xfrm>
        <a:prstGeom prst="roundRect">
          <a:avLst>
            <a:gd name="adj" fmla="val 10000"/>
          </a:avLst>
        </a:prstGeom>
        <a:solidFill>
          <a:srgbClr val="D94B6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itchFamily="18" charset="0"/>
              <a:cs typeface="Times New Roman" pitchFamily="18" charset="0"/>
            </a:rPr>
            <a:t>Гарантии Агентства кредитных организаций до 50%  предоставленного кредита</a:t>
          </a:r>
          <a:endParaRPr lang="ru-RU" sz="1200" kern="1200" dirty="0">
            <a:latin typeface="Georgia" pitchFamily="18" charset="0"/>
            <a:cs typeface="Times New Roman" pitchFamily="18" charset="0"/>
          </a:endParaRPr>
        </a:p>
      </dsp:txBody>
      <dsp:txXfrm>
        <a:off x="6021952" y="32131"/>
        <a:ext cx="2072229" cy="1015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464E-9F06-4091-B0A3-69D9FCF9D77F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BA67B-01B6-4D8B-91A8-E319AF008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85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pPr>
              <a:defRPr/>
            </a:pPr>
            <a:fld id="{A9FD8898-5A43-4699-844E-74B49C1BC4D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pPr>
              <a:defRPr/>
            </a:pPr>
            <a:fld id="{0DA72258-2E10-44D1-978D-8B94FEE8A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12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72258-2E10-44D1-978D-8B94FEE8A4B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6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72258-2E10-44D1-978D-8B94FEE8A4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6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72258-2E10-44D1-978D-8B94FEE8A4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12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72258-2E10-44D1-978D-8B94FEE8A4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12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72258-2E10-44D1-978D-8B94FEE8A4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1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54BF-83B8-48F2-AAC5-CD3D8D082A6F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6CB7-B959-4E15-900F-78D5A3855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6669-3C0D-4017-BF6C-89DB46B04D78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74AE-B33C-44E6-AE9F-91FEA23CB6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ECAA-1581-408C-8039-0BA9F01BFA82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DF5B-D2C4-41C0-9F26-F5BD310E7C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B86F-8620-41B5-94FC-5E28315A927B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62ED-7208-442C-9D01-D70722BE0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347C-0169-47FC-BC43-A401B1FE24D5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1229-B11C-44C9-82D9-A8BFDB5B8B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5799-8255-4E35-8C3D-6F02E534F9D2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10C3-2777-44DE-B0F2-DA2EE05D16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D290-48C8-4361-AFEA-047C652CAF1E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7ADD-8121-4D64-80C6-5702901F9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950F-66AA-46A0-AE8F-5AF49F6BCED8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DEDE-BB1D-4149-9107-27F5C9220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A9ED-9B47-4D6E-8D88-4C029C658820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FA2CF-0527-4CB2-AE7D-B326C2A93F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3DE84-4206-4C0D-AD7B-17BA2F6B745C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4309-4977-4C42-B08A-5845DA7FE8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371B-5661-4C5A-AC88-55CCEE9F6DF9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5AAA-2C6A-4F52-BCB7-48FD4B4F63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FF5A3-DE22-4335-9E06-8B0E84F35AE0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CF291A-FA5A-47E8-80B0-EED224FE11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44463" y="2349500"/>
            <a:ext cx="9288463" cy="19431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>КРЕДИТОВАНИЕ БИЗНЕСА</a:t>
            </a:r>
            <a:b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>АКБ «АЛМАЗЭРГИЭНБАНК»</a:t>
            </a:r>
            <a:r>
              <a:rPr lang="en-US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Georgia" pitchFamily="18" charset="0"/>
                <a:cs typeface="Times New Roman" pitchFamily="18" charset="0"/>
              </a:rPr>
              <a:t>АО </a:t>
            </a:r>
            <a:endParaRPr lang="ru-RU" dirty="0">
              <a:solidFill>
                <a:schemeClr val="accent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FA2CF-0527-4CB2-AE7D-B326C2A93F7A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160" y="558924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1"/>
                </a:solidFill>
                <a:latin typeface="Georgia" pitchFamily="18" charset="0"/>
              </a:rPr>
              <a:t>Май, 2018 г.</a:t>
            </a:r>
            <a:endParaRPr lang="ru-RU" dirty="0">
              <a:solidFill>
                <a:schemeClr val="accent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FA2CF-0527-4CB2-AE7D-B326C2A93F7A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2" descr="zdan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196752"/>
            <a:ext cx="464368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130970"/>
            <a:ext cx="8229600" cy="431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АКБ «АЛМАЗЭРГИЭНБАНК» АО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114800" y="4365104"/>
            <a:ext cx="4643686" cy="2160240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АКБ «Алмазэргиэнбанк» АО – Универсальный Республиканский Банк с межрегиональной сетью, оказывающий весь спектр современных финансовых услуг, как юридическим, так и физическим лицам.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Основным акционером Банка является Министерство имущественных и земельных отношений Республики Саха (Якутия) </a:t>
            </a:r>
            <a:endParaRPr lang="ru-RU" sz="1200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63272" cy="508918"/>
          </a:xfrm>
        </p:spPr>
        <p:txBody>
          <a:bodyPr/>
          <a:lstStyle/>
          <a:p>
            <a:r>
              <a:rPr lang="ru-RU" sz="1800" dirty="0" err="1">
                <a:solidFill>
                  <a:srgbClr val="376092"/>
                </a:solidFill>
                <a:latin typeface="Georgia" pitchFamily="18" charset="0"/>
                <a:cs typeface="Times New Roman" pitchFamily="18" charset="0"/>
              </a:rPr>
              <a:t>Алмазэргиэнбанк</a:t>
            </a:r>
            <a:r>
              <a:rPr lang="ru-RU" sz="1800" dirty="0">
                <a:solidFill>
                  <a:srgbClr val="376092"/>
                </a:solidFill>
                <a:latin typeface="Georgia" pitchFamily="18" charset="0"/>
                <a:cs typeface="Times New Roman" pitchFamily="18" charset="0"/>
              </a:rPr>
              <a:t> ориентируется на комплексное обслуживание клиентов малого и среднего бизнеса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116758"/>
              </p:ext>
            </p:extLst>
          </p:nvPr>
        </p:nvGraphicFramePr>
        <p:xfrm>
          <a:off x="457200" y="1600200"/>
          <a:ext cx="8363272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962ED-7208-442C-9D01-D70722BE082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19229177"/>
              </p:ext>
            </p:extLst>
          </p:nvPr>
        </p:nvGraphicFramePr>
        <p:xfrm>
          <a:off x="323520" y="836712"/>
          <a:ext cx="836328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33008173"/>
              </p:ext>
            </p:extLst>
          </p:nvPr>
        </p:nvGraphicFramePr>
        <p:xfrm>
          <a:off x="323528" y="3573016"/>
          <a:ext cx="8363272" cy="278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30970"/>
            <a:ext cx="8229600" cy="431800"/>
          </a:xfrm>
        </p:spPr>
        <p:txBody>
          <a:bodyPr/>
          <a:lstStyle/>
          <a:p>
            <a:pPr algn="l"/>
            <a:r>
              <a:rPr lang="ru-RU" altLang="ru-RU" sz="1800" b="1" dirty="0" smtClean="0">
                <a:solidFill>
                  <a:schemeClr val="bg1"/>
                </a:solidFill>
                <a:latin typeface="Georgia" pitchFamily="18" charset="0"/>
                <a:cs typeface="Times New Roman" panose="02020603050405020304" pitchFamily="18" charset="0"/>
              </a:rPr>
              <a:t>КРЕДИТЫ ДЛЯ СУБЪЕКТОВ МСП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962ED-7208-442C-9D01-D70722BE082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86657701"/>
              </p:ext>
            </p:extLst>
          </p:nvPr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30970"/>
            <a:ext cx="8229600" cy="431800"/>
          </a:xfrm>
        </p:spPr>
        <p:txBody>
          <a:bodyPr/>
          <a:lstStyle/>
          <a:p>
            <a:pPr algn="l"/>
            <a:r>
              <a:rPr lang="ru-RU" altLang="ru-RU" sz="1800" b="1" dirty="0" smtClean="0">
                <a:solidFill>
                  <a:schemeClr val="bg1"/>
                </a:solidFill>
                <a:latin typeface="Georgia" pitchFamily="18" charset="0"/>
                <a:cs typeface="Times New Roman" panose="02020603050405020304" pitchFamily="18" charset="0"/>
              </a:rPr>
              <a:t>КРЕДИТЫ ДЛЯ СУБЪЕКТОВ МСП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962ED-7208-442C-9D01-D70722BE082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539552" y="4221088"/>
            <a:ext cx="8136904" cy="64807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ВИДЫ ОБЕСПЕЧЕНИЯ КРЕДИТОВ И ГАРАНТИЙ ПО БИЗНЕСУ</a:t>
            </a: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43974722"/>
              </p:ext>
            </p:extLst>
          </p:nvPr>
        </p:nvGraphicFramePr>
        <p:xfrm>
          <a:off x="539552" y="5085184"/>
          <a:ext cx="813690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97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6CB7-B959-4E15-900F-78D5A385538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3097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Льготное кредитование субъектов АПК </a:t>
            </a:r>
            <a:r>
              <a:rPr lang="ru-RU" sz="1800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(краткосрочный кредит)</a:t>
            </a:r>
            <a:endParaRPr lang="ru-RU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737246"/>
              </p:ext>
            </p:extLst>
          </p:nvPr>
        </p:nvGraphicFramePr>
        <p:xfrm>
          <a:off x="179512" y="836712"/>
          <a:ext cx="8712968" cy="5596712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6624736"/>
              </a:tblGrid>
              <a:tr h="573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ЦЕЛЕВОЕ НАЗНАЧЕНИЕ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Сельскохозяйственным товаропроизводителям (за исключением граждан, ведущих личное подсобное хозяйство, сельскохозяйственных кредитных потребительских кооперативов)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по кредитным договорам (соглашениям), заключенным с 1 января 2017 г. на срок до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года.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7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СУММА КРЕДИТА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Для субъектов малого и среднего предпринимательства до 100 млн. руб.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8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СРОК КРЕДИТА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До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1 года.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420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ПРОЦЕНТНАЯ СТАВКА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Льготная ставка: 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Коммерческая процентная ставка: от 13.75%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76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ВОЗМОЖНЫЕ ВИДЫ ОБЕСПЕЧЕНИЯ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Залог имущества (объектов недвижимости, автотранспорта, спецтехники, оборудования, ценных бумаг и пр.);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Поручительство физического лица/руководителя и/или собственника бизнеса/юридического лица;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Поручительство гарантийных фондов;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Гарантии субъектов Российской Федерации или муниципальных образований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22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УСЛОВИЯ </a:t>
                      </a:r>
                      <a:r>
                        <a:rPr lang="ru-RU" sz="1100" b="1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ПОГАШЕНИЯ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Аннуитет,</a:t>
                      </a:r>
                      <a:r>
                        <a:rPr lang="ru-RU" sz="1100" baseline="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дифференцированный,</a:t>
                      </a:r>
                      <a:r>
                        <a:rPr lang="ru-RU" sz="1100" baseline="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индивидуальный график.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0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СТРАХОВАНИЕ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Не обязательно (банк по своему усмотрению может потребовать страхование жизни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трудоспособности ИП/собственника и/или руководителя бизнеса или страхование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залогового имущества).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826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БОНУСЫ ЛОЯЛЬНОСТИ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Снижение процентной ставки при наличии положительной кредитной истории, а также за пользование определенными услугами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банка</a:t>
                      </a:r>
                      <a:r>
                        <a:rPr lang="en-US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(основной 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расчетный счет, услуги ДБО, </a:t>
                      </a:r>
                      <a:r>
                        <a:rPr lang="ru-RU" sz="1100" dirty="0" err="1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зарплатные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пластиковые карты, услуги инкассации наличной денежной выручки,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терминал 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банка для приема платежей по пластиковым картам).</a:t>
                      </a: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8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НЕУСТОЙКА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0,2% от суммы просрочки.</a:t>
                      </a: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76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ОСНОВНЫЕ ТРЕБОВАНИЯ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Юридическое лицо или индивидуальный предприниматель зарегистрированный и ведущий деятельность на территории РФ не менее 12 месяцев;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Подтвержденный опыт работы в сельскохозяйственной сфере деятельности за последние 12 месяцев;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Наличие расчетного счета в Банке.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6CB7-B959-4E15-900F-78D5A385538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3097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Льготное кредитование субъектов АПК </a:t>
            </a:r>
            <a:r>
              <a:rPr lang="ru-RU" sz="1800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(долгосрочный кредит)</a:t>
            </a:r>
            <a:endParaRPr lang="ru-RU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671011"/>
              </p:ext>
            </p:extLst>
          </p:nvPr>
        </p:nvGraphicFramePr>
        <p:xfrm>
          <a:off x="179512" y="836712"/>
          <a:ext cx="8712968" cy="5444235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6624736"/>
              </a:tblGrid>
              <a:tr h="573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ЦЕЛЕВОЕ НАЗНАЧЕНИЕ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Сельскохозяйственным товаропроизводителям (за исключением граждан, ведущих личное подсобное хозяйство, сельскохозяйственных кредитных потребительских кооперативов), организациям и индивидуальным предпринимателям, осуществляющим первичную и (или) последующую (промышленную) переработку сельскохозяйственной продукции, по кредитным договорам (соглашениям), заключенным с 1 января 2017г.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7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СУММА КРЕДИТА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Для субъектов малого и среднего предпринимательства до 500 млн. руб.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8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СРОК КРЕДИТА</a:t>
                      </a:r>
                      <a:endParaRPr lang="ru-RU" sz="110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От 2 до 15 лет.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455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ПРОЦЕНТНАЯ СТАВКА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Льготная ставка: 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Коммерческая процентная ставка: от 13.25%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76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ВОЗМОЖНЫЕ ВИДЫ ОБЕСПЕЧЕНИЯ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Залог имущества (объектов недвижимости, автотранспорта, спецтехники, оборудования, ценных бумаг и пр.);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Поручительство физического лица/руководителя и/или собственника бизнеса/юридического лица;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Поручительство гарантийных фондов;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Гарантии субъектов Российской Федерации или муниципальных образований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1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УСЛОВИЯ </a:t>
                      </a:r>
                      <a:r>
                        <a:rPr lang="ru-RU" sz="1100" b="1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ПОГАШЕНИЯ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Аннуитет,</a:t>
                      </a:r>
                      <a:r>
                        <a:rPr lang="ru-RU" sz="1100" baseline="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дифференцированный,</a:t>
                      </a:r>
                      <a:r>
                        <a:rPr lang="ru-RU" sz="1100" baseline="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индивидуальный график.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0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СТРАХОВАНИЕ</a:t>
                      </a:r>
                      <a:endParaRPr lang="ru-RU" sz="110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Обязательное страхование приобретаемого имущества.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826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БОНУСЫ ЛОЯЛЬНОСТИ</a:t>
                      </a:r>
                      <a:endParaRPr lang="ru-RU" sz="110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Снижение процентной ставки при наличии положительной кредитной истории, а также за пользование определенными услугами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банка</a:t>
                      </a:r>
                      <a:r>
                        <a:rPr lang="en-US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(основной 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расчетный счет, услуги ДБО, </a:t>
                      </a:r>
                      <a:r>
                        <a:rPr lang="ru-RU" sz="1100" dirty="0" err="1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зарплатные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 пластиковые карты, услуги инкассации наличной денежной выручки, </a:t>
                      </a: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терминал </a:t>
                      </a: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банка для приема платежей по пластиковым картам).</a:t>
                      </a: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8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НЕУСТОЙКА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0,2% от суммы просрочки.</a:t>
                      </a: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76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ОСНОВНЫЕ ТРЕБОВАНИЯ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Юридическое лицо или индивидуальный предприниматель зарегистрированный и ведущий деятельность на территории РФ не менее 12 месяцев;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Подтвержденный опыт работы в сельскохозяйственной сфере деятельности за последние 12 месяцев;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 pitchFamily="18" charset="0"/>
                        </a:rPr>
                        <a:t>• Наличие расчетного счета в Банке.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39" marR="3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СПАСИБО ЗА ВНИМАНИЕ </a:t>
            </a:r>
            <a:r>
              <a:rPr lang="ru-RU" sz="4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!</a:t>
            </a:r>
            <a:endParaRPr lang="ru-RU" sz="4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678161"/>
            <a:ext cx="8640960" cy="4775175"/>
          </a:xfrm>
        </p:spPr>
        <p:txBody>
          <a:bodyPr/>
          <a:lstStyle/>
          <a:p>
            <a:pPr algn="r"/>
            <a:endParaRPr lang="ru-RU" sz="2000" dirty="0" smtClean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Офис обслуживания и кредитования юридических лиц и индивидуальных предпринимателей расположен по адресу:</a:t>
            </a:r>
            <a:endParaRPr lang="en-US" sz="2000" dirty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endParaRPr lang="en-US" sz="2000" dirty="0" smtClean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Республика </a:t>
            </a:r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Саха (Якутия), </a:t>
            </a:r>
            <a:r>
              <a:rPr lang="ru-RU" sz="2000" dirty="0" err="1">
                <a:solidFill>
                  <a:schemeClr val="accent1"/>
                </a:solidFill>
                <a:latin typeface="Georgia" pitchFamily="18" charset="0"/>
              </a:rPr>
              <a:t>г.Якутск</a:t>
            </a:r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chemeClr val="accent1"/>
                </a:solidFill>
                <a:latin typeface="Georgia" pitchFamily="18" charset="0"/>
              </a:rPr>
              <a:t>пр.Ленина</a:t>
            </a:r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, 1</a:t>
            </a:r>
          </a:p>
          <a:p>
            <a:pPr algn="r"/>
            <a:endParaRPr lang="en-US" sz="2000" dirty="0" smtClean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endParaRPr lang="ru-RU" sz="2000" dirty="0" smtClean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r>
              <a:rPr lang="en-US" sz="2000" dirty="0" smtClean="0">
                <a:solidFill>
                  <a:schemeClr val="accent1"/>
                </a:solidFill>
                <a:latin typeface="Georgia" pitchFamily="18" charset="0"/>
              </a:rPr>
              <a:t>Call</a:t>
            </a:r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-центр: 8 800 100 34 22 или (4112) 34 22 22</a:t>
            </a:r>
          </a:p>
          <a:p>
            <a:pPr algn="r"/>
            <a:endParaRPr lang="ru-RU" sz="2000" dirty="0" smtClean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endParaRPr lang="ru-RU" sz="2000" dirty="0">
              <a:solidFill>
                <a:schemeClr val="accent1"/>
              </a:solidFill>
              <a:latin typeface="Georgia" pitchFamily="18" charset="0"/>
            </a:endParaRPr>
          </a:p>
          <a:p>
            <a:pPr algn="r"/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Условия и тарифы по продуктам Банка приведены </a:t>
            </a:r>
          </a:p>
          <a:p>
            <a:pPr algn="r"/>
            <a:r>
              <a:rPr lang="ru-RU" sz="2000" dirty="0">
                <a:solidFill>
                  <a:schemeClr val="accent1"/>
                </a:solidFill>
                <a:latin typeface="Georgia" pitchFamily="18" charset="0"/>
              </a:rPr>
              <a:t>н</a:t>
            </a:r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а официальном сайте </a:t>
            </a:r>
            <a:r>
              <a:rPr lang="en-US" sz="2800" dirty="0" smtClean="0">
                <a:solidFill>
                  <a:schemeClr val="accent1"/>
                </a:solidFill>
                <a:latin typeface="Georgia" pitchFamily="18" charset="0"/>
              </a:rPr>
              <a:t>albank.ru</a:t>
            </a:r>
            <a:endParaRPr lang="ru-RU" sz="2800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6CB7-B959-4E15-900F-78D5A385538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0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10451</TotalTime>
  <Words>1083</Words>
  <Application>Microsoft Office PowerPoint</Application>
  <PresentationFormat>Экран (4:3)</PresentationFormat>
  <Paragraphs>164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</vt:lpstr>
      <vt:lpstr>КРЕДИТОВАНИЕ БИЗНЕСА В АКБ «АЛМАЗЭРГИЭНБАНК» АО </vt:lpstr>
      <vt:lpstr>Презентация PowerPoint</vt:lpstr>
      <vt:lpstr>Алмазэргиэнбанк ориентируется на комплексное обслуживание клиентов малого и среднего бизнеса</vt:lpstr>
      <vt:lpstr>КРЕДИТЫ ДЛЯ СУБЪЕКТОВ МСП</vt:lpstr>
      <vt:lpstr>КРЕДИТЫ ДЛЯ СУБЪЕКТОВ МСП</vt:lpstr>
      <vt:lpstr>Презентация PowerPoint</vt:lpstr>
      <vt:lpstr>Презентация PowerPoint</vt:lpstr>
      <vt:lpstr>Презентация PowerPoint</vt:lpstr>
    </vt:vector>
  </TitlesOfParts>
  <Company>Almazergienbank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koryakina_mv</dc:creator>
  <cp:lastModifiedBy>Дегтярев Станислав Николаевич</cp:lastModifiedBy>
  <cp:revision>909</cp:revision>
  <cp:lastPrinted>2017-07-20T02:16:37Z</cp:lastPrinted>
  <dcterms:created xsi:type="dcterms:W3CDTF">2014-10-18T06:07:07Z</dcterms:created>
  <dcterms:modified xsi:type="dcterms:W3CDTF">2018-05-21T10:07:10Z</dcterms:modified>
</cp:coreProperties>
</file>